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3" r:id="rId6"/>
    <p:sldId id="260" r:id="rId7"/>
    <p:sldId id="261" r:id="rId8"/>
    <p:sldId id="262" r:id="rId9"/>
    <p:sldId id="264" r:id="rId10"/>
    <p:sldId id="265" r:id="rId11"/>
    <p:sldId id="266" r:id="rId12"/>
    <p:sldId id="267" r:id="rId13"/>
    <p:sldId id="268" r:id="rId14"/>
    <p:sldId id="270" r:id="rId15"/>
    <p:sldId id="271" r:id="rId16"/>
    <p:sldId id="272" r:id="rId17"/>
    <p:sldId id="273" r:id="rId18"/>
    <p:sldId id="275" r:id="rId19"/>
    <p:sldId id="274"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FCA1EA-E16C-4635-A5B4-F659F35C2FCD}" v="38" dt="2024-07-23T23:56:55.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936" autoAdjust="0"/>
  </p:normalViewPr>
  <p:slideViewPr>
    <p:cSldViewPr snapToGrid="0">
      <p:cViewPr>
        <p:scale>
          <a:sx n="54" d="100"/>
          <a:sy n="54" d="100"/>
        </p:scale>
        <p:origin x="166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26747-9EEB-46D0-B0CB-633DEB01979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E5616A1-B888-4874-B24A-4B09BA2CFDF6}">
      <dgm:prSet/>
      <dgm:spPr/>
      <dgm:t>
        <a:bodyPr/>
        <a:lstStyle/>
        <a:p>
          <a:r>
            <a:rPr lang="en-US"/>
            <a:t>Star Schema</a:t>
          </a:r>
        </a:p>
      </dgm:t>
    </dgm:pt>
    <dgm:pt modelId="{C5D144FD-EAAB-4418-9372-DFB1CA244162}" type="parTrans" cxnId="{F4E6228C-5B50-40FD-A9C7-52D4085D274A}">
      <dgm:prSet/>
      <dgm:spPr/>
      <dgm:t>
        <a:bodyPr/>
        <a:lstStyle/>
        <a:p>
          <a:endParaRPr lang="en-US"/>
        </a:p>
      </dgm:t>
    </dgm:pt>
    <dgm:pt modelId="{C6233123-9785-48EB-8C9B-FCED8CE3D73F}" type="sibTrans" cxnId="{F4E6228C-5B50-40FD-A9C7-52D4085D274A}">
      <dgm:prSet/>
      <dgm:spPr/>
      <dgm:t>
        <a:bodyPr/>
        <a:lstStyle/>
        <a:p>
          <a:endParaRPr lang="en-US"/>
        </a:p>
      </dgm:t>
    </dgm:pt>
    <dgm:pt modelId="{A312A23F-FAD5-4C03-AC6F-D3980D359A4C}">
      <dgm:prSet/>
      <dgm:spPr/>
      <dgm:t>
        <a:bodyPr/>
        <a:lstStyle/>
        <a:p>
          <a:r>
            <a:rPr lang="en-US"/>
            <a:t>Star Schema Advantages/Disadvantages</a:t>
          </a:r>
        </a:p>
      </dgm:t>
    </dgm:pt>
    <dgm:pt modelId="{F91B2610-B51B-4118-A1C4-5921AA8477F4}" type="parTrans" cxnId="{93631EBA-0968-46D6-BC94-5E95F11B87CB}">
      <dgm:prSet/>
      <dgm:spPr/>
      <dgm:t>
        <a:bodyPr/>
        <a:lstStyle/>
        <a:p>
          <a:endParaRPr lang="en-US"/>
        </a:p>
      </dgm:t>
    </dgm:pt>
    <dgm:pt modelId="{96B0C062-98F2-4082-B301-7C647AC4D94F}" type="sibTrans" cxnId="{93631EBA-0968-46D6-BC94-5E95F11B87CB}">
      <dgm:prSet/>
      <dgm:spPr/>
      <dgm:t>
        <a:bodyPr/>
        <a:lstStyle/>
        <a:p>
          <a:endParaRPr lang="en-US"/>
        </a:p>
      </dgm:t>
    </dgm:pt>
    <dgm:pt modelId="{22E8D731-AF4C-4094-9E70-CCA5C93FA0CB}">
      <dgm:prSet/>
      <dgm:spPr/>
      <dgm:t>
        <a:bodyPr/>
        <a:lstStyle/>
        <a:p>
          <a:r>
            <a:rPr lang="en-US"/>
            <a:t>Star Schema Example</a:t>
          </a:r>
        </a:p>
      </dgm:t>
    </dgm:pt>
    <dgm:pt modelId="{D0C5919C-AA14-4CA6-A2E6-7AFEDB72CCB7}" type="parTrans" cxnId="{946D19F8-3C48-4C42-A671-7DD88F262E4A}">
      <dgm:prSet/>
      <dgm:spPr/>
      <dgm:t>
        <a:bodyPr/>
        <a:lstStyle/>
        <a:p>
          <a:endParaRPr lang="en-US"/>
        </a:p>
      </dgm:t>
    </dgm:pt>
    <dgm:pt modelId="{32348FF9-966A-4205-B624-FD953B83EFE0}" type="sibTrans" cxnId="{946D19F8-3C48-4C42-A671-7DD88F262E4A}">
      <dgm:prSet/>
      <dgm:spPr/>
      <dgm:t>
        <a:bodyPr/>
        <a:lstStyle/>
        <a:p>
          <a:endParaRPr lang="en-US"/>
        </a:p>
      </dgm:t>
    </dgm:pt>
    <dgm:pt modelId="{C36AC873-1F8A-41DD-8451-054322D6A577}">
      <dgm:prSet/>
      <dgm:spPr/>
      <dgm:t>
        <a:bodyPr/>
        <a:lstStyle/>
        <a:p>
          <a:r>
            <a:rPr lang="en-US"/>
            <a:t>Snowflake Schema</a:t>
          </a:r>
        </a:p>
      </dgm:t>
    </dgm:pt>
    <dgm:pt modelId="{C73939CE-F294-4390-BD3C-7786321567DB}" type="parTrans" cxnId="{8EC408BC-5E33-43E9-8BBF-936C72E6737B}">
      <dgm:prSet/>
      <dgm:spPr/>
      <dgm:t>
        <a:bodyPr/>
        <a:lstStyle/>
        <a:p>
          <a:endParaRPr lang="en-US"/>
        </a:p>
      </dgm:t>
    </dgm:pt>
    <dgm:pt modelId="{2D91FC59-A8E5-4634-A348-D5975F8AF556}" type="sibTrans" cxnId="{8EC408BC-5E33-43E9-8BBF-936C72E6737B}">
      <dgm:prSet/>
      <dgm:spPr/>
      <dgm:t>
        <a:bodyPr/>
        <a:lstStyle/>
        <a:p>
          <a:endParaRPr lang="en-US"/>
        </a:p>
      </dgm:t>
    </dgm:pt>
    <dgm:pt modelId="{E2C0E02A-BE2E-42D5-ABF8-6355E6202E24}">
      <dgm:prSet/>
      <dgm:spPr/>
      <dgm:t>
        <a:bodyPr/>
        <a:lstStyle/>
        <a:p>
          <a:r>
            <a:rPr lang="en-US"/>
            <a:t>Snowflake Schema Advantages/Disadvantages</a:t>
          </a:r>
        </a:p>
      </dgm:t>
    </dgm:pt>
    <dgm:pt modelId="{99174DC1-9BE8-408F-A31A-C836FF99E06B}" type="parTrans" cxnId="{E88FBAED-6DD7-43C5-BDC7-559F108D4A78}">
      <dgm:prSet/>
      <dgm:spPr/>
      <dgm:t>
        <a:bodyPr/>
        <a:lstStyle/>
        <a:p>
          <a:endParaRPr lang="en-US"/>
        </a:p>
      </dgm:t>
    </dgm:pt>
    <dgm:pt modelId="{603A1C8B-4F41-4FF8-A74C-7C9D7A248D98}" type="sibTrans" cxnId="{E88FBAED-6DD7-43C5-BDC7-559F108D4A78}">
      <dgm:prSet/>
      <dgm:spPr/>
      <dgm:t>
        <a:bodyPr/>
        <a:lstStyle/>
        <a:p>
          <a:endParaRPr lang="en-US"/>
        </a:p>
      </dgm:t>
    </dgm:pt>
    <dgm:pt modelId="{4823D79F-A16B-43F3-AD17-69F8E9BD17CE}">
      <dgm:prSet/>
      <dgm:spPr/>
      <dgm:t>
        <a:bodyPr/>
        <a:lstStyle/>
        <a:p>
          <a:r>
            <a:rPr lang="en-US"/>
            <a:t>Snowflake Schema Example</a:t>
          </a:r>
        </a:p>
      </dgm:t>
    </dgm:pt>
    <dgm:pt modelId="{757ED82F-4264-4A80-B361-942523515F3D}" type="parTrans" cxnId="{D0594463-4EF6-4EDA-A44D-1D3D80A0E302}">
      <dgm:prSet/>
      <dgm:spPr/>
      <dgm:t>
        <a:bodyPr/>
        <a:lstStyle/>
        <a:p>
          <a:endParaRPr lang="en-US"/>
        </a:p>
      </dgm:t>
    </dgm:pt>
    <dgm:pt modelId="{FBBD5522-BF47-4639-A1CF-630A25D9938C}" type="sibTrans" cxnId="{D0594463-4EF6-4EDA-A44D-1D3D80A0E302}">
      <dgm:prSet/>
      <dgm:spPr/>
      <dgm:t>
        <a:bodyPr/>
        <a:lstStyle/>
        <a:p>
          <a:endParaRPr lang="en-US"/>
        </a:p>
      </dgm:t>
    </dgm:pt>
    <dgm:pt modelId="{45A19213-05EC-4F16-BC1A-9E23F4D0AD43}">
      <dgm:prSet/>
      <dgm:spPr/>
      <dgm:t>
        <a:bodyPr/>
        <a:lstStyle/>
        <a:p>
          <a:r>
            <a:rPr lang="en-US"/>
            <a:t>Star Implementation</a:t>
          </a:r>
        </a:p>
      </dgm:t>
    </dgm:pt>
    <dgm:pt modelId="{34B905A9-6F54-41C6-A82D-8B2B679E02D8}" type="parTrans" cxnId="{8520CD0F-1F88-40AC-A4BE-CA206AC85BDE}">
      <dgm:prSet/>
      <dgm:spPr/>
      <dgm:t>
        <a:bodyPr/>
        <a:lstStyle/>
        <a:p>
          <a:endParaRPr lang="en-US"/>
        </a:p>
      </dgm:t>
    </dgm:pt>
    <dgm:pt modelId="{87FB214E-879E-45E1-95F7-54FA3A7E7BF9}" type="sibTrans" cxnId="{8520CD0F-1F88-40AC-A4BE-CA206AC85BDE}">
      <dgm:prSet/>
      <dgm:spPr/>
      <dgm:t>
        <a:bodyPr/>
        <a:lstStyle/>
        <a:p>
          <a:endParaRPr lang="en-US"/>
        </a:p>
      </dgm:t>
    </dgm:pt>
    <dgm:pt modelId="{2306661B-3D7B-4799-94E1-9160D903003A}">
      <dgm:prSet/>
      <dgm:spPr/>
      <dgm:t>
        <a:bodyPr/>
        <a:lstStyle/>
        <a:p>
          <a:r>
            <a:rPr lang="en-US"/>
            <a:t>Snowflake Implementation</a:t>
          </a:r>
        </a:p>
      </dgm:t>
    </dgm:pt>
    <dgm:pt modelId="{0D58AD58-9FB6-4006-860B-462D40A2FB72}" type="parTrans" cxnId="{CC19FC15-4CCB-451C-8D71-A893A7264641}">
      <dgm:prSet/>
      <dgm:spPr/>
      <dgm:t>
        <a:bodyPr/>
        <a:lstStyle/>
        <a:p>
          <a:endParaRPr lang="en-US"/>
        </a:p>
      </dgm:t>
    </dgm:pt>
    <dgm:pt modelId="{E80E3F51-BBD6-4817-94B1-83CA51E41526}" type="sibTrans" cxnId="{CC19FC15-4CCB-451C-8D71-A893A7264641}">
      <dgm:prSet/>
      <dgm:spPr/>
      <dgm:t>
        <a:bodyPr/>
        <a:lstStyle/>
        <a:p>
          <a:endParaRPr lang="en-US"/>
        </a:p>
      </dgm:t>
    </dgm:pt>
    <dgm:pt modelId="{14751909-FBB2-44EA-A051-CD5879E99813}">
      <dgm:prSet/>
      <dgm:spPr/>
      <dgm:t>
        <a:bodyPr/>
        <a:lstStyle/>
        <a:p>
          <a:r>
            <a:rPr lang="en-US"/>
            <a:t>Conclusion</a:t>
          </a:r>
        </a:p>
      </dgm:t>
    </dgm:pt>
    <dgm:pt modelId="{35483F01-766E-4879-8CB2-F3F3DEFF33F6}" type="parTrans" cxnId="{086D9A95-96D4-4E3F-A12B-1A4B63254659}">
      <dgm:prSet/>
      <dgm:spPr/>
      <dgm:t>
        <a:bodyPr/>
        <a:lstStyle/>
        <a:p>
          <a:endParaRPr lang="en-US"/>
        </a:p>
      </dgm:t>
    </dgm:pt>
    <dgm:pt modelId="{784C6AF4-99AA-431B-87E6-A64763D21C3E}" type="sibTrans" cxnId="{086D9A95-96D4-4E3F-A12B-1A4B63254659}">
      <dgm:prSet/>
      <dgm:spPr/>
      <dgm:t>
        <a:bodyPr/>
        <a:lstStyle/>
        <a:p>
          <a:endParaRPr lang="en-US"/>
        </a:p>
      </dgm:t>
    </dgm:pt>
    <dgm:pt modelId="{E5BAA5D1-587F-4753-A95C-57E56F3FDBA6}" type="pres">
      <dgm:prSet presAssocID="{41526747-9EEB-46D0-B0CB-633DEB019797}" presName="linear" presStyleCnt="0">
        <dgm:presLayoutVars>
          <dgm:animLvl val="lvl"/>
          <dgm:resizeHandles val="exact"/>
        </dgm:presLayoutVars>
      </dgm:prSet>
      <dgm:spPr/>
    </dgm:pt>
    <dgm:pt modelId="{C4FBFCED-24E8-4ECA-9435-450835191039}" type="pres">
      <dgm:prSet presAssocID="{AE5616A1-B888-4874-B24A-4B09BA2CFDF6}" presName="parentText" presStyleLbl="node1" presStyleIdx="0" presStyleCnt="9">
        <dgm:presLayoutVars>
          <dgm:chMax val="0"/>
          <dgm:bulletEnabled val="1"/>
        </dgm:presLayoutVars>
      </dgm:prSet>
      <dgm:spPr/>
    </dgm:pt>
    <dgm:pt modelId="{817941D0-E25D-48A1-A2E3-62F6F719E874}" type="pres">
      <dgm:prSet presAssocID="{C6233123-9785-48EB-8C9B-FCED8CE3D73F}" presName="spacer" presStyleCnt="0"/>
      <dgm:spPr/>
    </dgm:pt>
    <dgm:pt modelId="{D3B8DE91-3ECF-4444-9C79-B6BE3A3E4171}" type="pres">
      <dgm:prSet presAssocID="{A312A23F-FAD5-4C03-AC6F-D3980D359A4C}" presName="parentText" presStyleLbl="node1" presStyleIdx="1" presStyleCnt="9">
        <dgm:presLayoutVars>
          <dgm:chMax val="0"/>
          <dgm:bulletEnabled val="1"/>
        </dgm:presLayoutVars>
      </dgm:prSet>
      <dgm:spPr/>
    </dgm:pt>
    <dgm:pt modelId="{0B450DBB-8553-4105-B98E-56FE01E316FE}" type="pres">
      <dgm:prSet presAssocID="{96B0C062-98F2-4082-B301-7C647AC4D94F}" presName="spacer" presStyleCnt="0"/>
      <dgm:spPr/>
    </dgm:pt>
    <dgm:pt modelId="{AECC2AA1-95EB-4264-AAEC-36C9EC96E1B4}" type="pres">
      <dgm:prSet presAssocID="{22E8D731-AF4C-4094-9E70-CCA5C93FA0CB}" presName="parentText" presStyleLbl="node1" presStyleIdx="2" presStyleCnt="9">
        <dgm:presLayoutVars>
          <dgm:chMax val="0"/>
          <dgm:bulletEnabled val="1"/>
        </dgm:presLayoutVars>
      </dgm:prSet>
      <dgm:spPr/>
    </dgm:pt>
    <dgm:pt modelId="{7BB17623-0668-41BD-9853-6F6D42679CD6}" type="pres">
      <dgm:prSet presAssocID="{32348FF9-966A-4205-B624-FD953B83EFE0}" presName="spacer" presStyleCnt="0"/>
      <dgm:spPr/>
    </dgm:pt>
    <dgm:pt modelId="{2920426B-6BE4-45FA-860D-343374B922A6}" type="pres">
      <dgm:prSet presAssocID="{C36AC873-1F8A-41DD-8451-054322D6A577}" presName="parentText" presStyleLbl="node1" presStyleIdx="3" presStyleCnt="9">
        <dgm:presLayoutVars>
          <dgm:chMax val="0"/>
          <dgm:bulletEnabled val="1"/>
        </dgm:presLayoutVars>
      </dgm:prSet>
      <dgm:spPr/>
    </dgm:pt>
    <dgm:pt modelId="{FC530C75-E449-4EFD-884D-20A7AE240F60}" type="pres">
      <dgm:prSet presAssocID="{2D91FC59-A8E5-4634-A348-D5975F8AF556}" presName="spacer" presStyleCnt="0"/>
      <dgm:spPr/>
    </dgm:pt>
    <dgm:pt modelId="{1FE4CA04-DABD-4751-B874-2958F3CA3E83}" type="pres">
      <dgm:prSet presAssocID="{E2C0E02A-BE2E-42D5-ABF8-6355E6202E24}" presName="parentText" presStyleLbl="node1" presStyleIdx="4" presStyleCnt="9">
        <dgm:presLayoutVars>
          <dgm:chMax val="0"/>
          <dgm:bulletEnabled val="1"/>
        </dgm:presLayoutVars>
      </dgm:prSet>
      <dgm:spPr/>
    </dgm:pt>
    <dgm:pt modelId="{4A97E30E-9A21-4F73-A4BC-305A1E661A1D}" type="pres">
      <dgm:prSet presAssocID="{603A1C8B-4F41-4FF8-A74C-7C9D7A248D98}" presName="spacer" presStyleCnt="0"/>
      <dgm:spPr/>
    </dgm:pt>
    <dgm:pt modelId="{49701924-C550-4931-8587-BD0D3B456816}" type="pres">
      <dgm:prSet presAssocID="{4823D79F-A16B-43F3-AD17-69F8E9BD17CE}" presName="parentText" presStyleLbl="node1" presStyleIdx="5" presStyleCnt="9">
        <dgm:presLayoutVars>
          <dgm:chMax val="0"/>
          <dgm:bulletEnabled val="1"/>
        </dgm:presLayoutVars>
      </dgm:prSet>
      <dgm:spPr/>
    </dgm:pt>
    <dgm:pt modelId="{B29FE159-20DF-4769-AD23-8C1435823B05}" type="pres">
      <dgm:prSet presAssocID="{FBBD5522-BF47-4639-A1CF-630A25D9938C}" presName="spacer" presStyleCnt="0"/>
      <dgm:spPr/>
    </dgm:pt>
    <dgm:pt modelId="{09CBD94F-B13C-4497-9D1F-913555693B49}" type="pres">
      <dgm:prSet presAssocID="{45A19213-05EC-4F16-BC1A-9E23F4D0AD43}" presName="parentText" presStyleLbl="node1" presStyleIdx="6" presStyleCnt="9">
        <dgm:presLayoutVars>
          <dgm:chMax val="0"/>
          <dgm:bulletEnabled val="1"/>
        </dgm:presLayoutVars>
      </dgm:prSet>
      <dgm:spPr/>
    </dgm:pt>
    <dgm:pt modelId="{5D601469-AE65-45D1-B913-14482A183DA4}" type="pres">
      <dgm:prSet presAssocID="{87FB214E-879E-45E1-95F7-54FA3A7E7BF9}" presName="spacer" presStyleCnt="0"/>
      <dgm:spPr/>
    </dgm:pt>
    <dgm:pt modelId="{4AFB22DB-92A8-4882-B3A8-60CDCB539270}" type="pres">
      <dgm:prSet presAssocID="{2306661B-3D7B-4799-94E1-9160D903003A}" presName="parentText" presStyleLbl="node1" presStyleIdx="7" presStyleCnt="9">
        <dgm:presLayoutVars>
          <dgm:chMax val="0"/>
          <dgm:bulletEnabled val="1"/>
        </dgm:presLayoutVars>
      </dgm:prSet>
      <dgm:spPr/>
    </dgm:pt>
    <dgm:pt modelId="{4A690D7F-ECAB-4598-9034-9C8B972F85DA}" type="pres">
      <dgm:prSet presAssocID="{E80E3F51-BBD6-4817-94B1-83CA51E41526}" presName="spacer" presStyleCnt="0"/>
      <dgm:spPr/>
    </dgm:pt>
    <dgm:pt modelId="{ABACA734-D3DB-4709-BCE1-8AFAB0F9A2EB}" type="pres">
      <dgm:prSet presAssocID="{14751909-FBB2-44EA-A051-CD5879E99813}" presName="parentText" presStyleLbl="node1" presStyleIdx="8" presStyleCnt="9">
        <dgm:presLayoutVars>
          <dgm:chMax val="0"/>
          <dgm:bulletEnabled val="1"/>
        </dgm:presLayoutVars>
      </dgm:prSet>
      <dgm:spPr/>
    </dgm:pt>
  </dgm:ptLst>
  <dgm:cxnLst>
    <dgm:cxn modelId="{6E4A4907-2F85-4DA6-97D0-7E6F780ACE02}" type="presOf" srcId="{E2C0E02A-BE2E-42D5-ABF8-6355E6202E24}" destId="{1FE4CA04-DABD-4751-B874-2958F3CA3E83}" srcOrd="0" destOrd="0" presId="urn:microsoft.com/office/officeart/2005/8/layout/vList2"/>
    <dgm:cxn modelId="{8520CD0F-1F88-40AC-A4BE-CA206AC85BDE}" srcId="{41526747-9EEB-46D0-B0CB-633DEB019797}" destId="{45A19213-05EC-4F16-BC1A-9E23F4D0AD43}" srcOrd="6" destOrd="0" parTransId="{34B905A9-6F54-41C6-A82D-8B2B679E02D8}" sibTransId="{87FB214E-879E-45E1-95F7-54FA3A7E7BF9}"/>
    <dgm:cxn modelId="{CC19FC15-4CCB-451C-8D71-A893A7264641}" srcId="{41526747-9EEB-46D0-B0CB-633DEB019797}" destId="{2306661B-3D7B-4799-94E1-9160D903003A}" srcOrd="7" destOrd="0" parTransId="{0D58AD58-9FB6-4006-860B-462D40A2FB72}" sibTransId="{E80E3F51-BBD6-4817-94B1-83CA51E41526}"/>
    <dgm:cxn modelId="{6A015616-9B32-4AA7-AFC7-CCAB4BC987EA}" type="presOf" srcId="{22E8D731-AF4C-4094-9E70-CCA5C93FA0CB}" destId="{AECC2AA1-95EB-4264-AAEC-36C9EC96E1B4}" srcOrd="0" destOrd="0" presId="urn:microsoft.com/office/officeart/2005/8/layout/vList2"/>
    <dgm:cxn modelId="{D0594463-4EF6-4EDA-A44D-1D3D80A0E302}" srcId="{41526747-9EEB-46D0-B0CB-633DEB019797}" destId="{4823D79F-A16B-43F3-AD17-69F8E9BD17CE}" srcOrd="5" destOrd="0" parTransId="{757ED82F-4264-4A80-B361-942523515F3D}" sibTransId="{FBBD5522-BF47-4639-A1CF-630A25D9938C}"/>
    <dgm:cxn modelId="{D2754D75-06FF-405A-9F3E-F04C9F1173C3}" type="presOf" srcId="{C36AC873-1F8A-41DD-8451-054322D6A577}" destId="{2920426B-6BE4-45FA-860D-343374B922A6}" srcOrd="0" destOrd="0" presId="urn:microsoft.com/office/officeart/2005/8/layout/vList2"/>
    <dgm:cxn modelId="{904D8258-9196-483B-A47C-179D53FF7DDF}" type="presOf" srcId="{AE5616A1-B888-4874-B24A-4B09BA2CFDF6}" destId="{C4FBFCED-24E8-4ECA-9435-450835191039}" srcOrd="0" destOrd="0" presId="urn:microsoft.com/office/officeart/2005/8/layout/vList2"/>
    <dgm:cxn modelId="{F4E6228C-5B50-40FD-A9C7-52D4085D274A}" srcId="{41526747-9EEB-46D0-B0CB-633DEB019797}" destId="{AE5616A1-B888-4874-B24A-4B09BA2CFDF6}" srcOrd="0" destOrd="0" parTransId="{C5D144FD-EAAB-4418-9372-DFB1CA244162}" sibTransId="{C6233123-9785-48EB-8C9B-FCED8CE3D73F}"/>
    <dgm:cxn modelId="{086D9A95-96D4-4E3F-A12B-1A4B63254659}" srcId="{41526747-9EEB-46D0-B0CB-633DEB019797}" destId="{14751909-FBB2-44EA-A051-CD5879E99813}" srcOrd="8" destOrd="0" parTransId="{35483F01-766E-4879-8CB2-F3F3DEFF33F6}" sibTransId="{784C6AF4-99AA-431B-87E6-A64763D21C3E}"/>
    <dgm:cxn modelId="{88F53497-7223-4B46-80B8-B7C35110E4B5}" type="presOf" srcId="{45A19213-05EC-4F16-BC1A-9E23F4D0AD43}" destId="{09CBD94F-B13C-4497-9D1F-913555693B49}" srcOrd="0" destOrd="0" presId="urn:microsoft.com/office/officeart/2005/8/layout/vList2"/>
    <dgm:cxn modelId="{801B679A-A64E-4020-BD2A-252F23EFA3B9}" type="presOf" srcId="{2306661B-3D7B-4799-94E1-9160D903003A}" destId="{4AFB22DB-92A8-4882-B3A8-60CDCB539270}" srcOrd="0" destOrd="0" presId="urn:microsoft.com/office/officeart/2005/8/layout/vList2"/>
    <dgm:cxn modelId="{72F412A4-21C1-45A8-B049-D1A83852B700}" type="presOf" srcId="{4823D79F-A16B-43F3-AD17-69F8E9BD17CE}" destId="{49701924-C550-4931-8587-BD0D3B456816}" srcOrd="0" destOrd="0" presId="urn:microsoft.com/office/officeart/2005/8/layout/vList2"/>
    <dgm:cxn modelId="{A2B5FBA9-868C-4568-AA17-54B1157DBB89}" type="presOf" srcId="{14751909-FBB2-44EA-A051-CD5879E99813}" destId="{ABACA734-D3DB-4709-BCE1-8AFAB0F9A2EB}" srcOrd="0" destOrd="0" presId="urn:microsoft.com/office/officeart/2005/8/layout/vList2"/>
    <dgm:cxn modelId="{93631EBA-0968-46D6-BC94-5E95F11B87CB}" srcId="{41526747-9EEB-46D0-B0CB-633DEB019797}" destId="{A312A23F-FAD5-4C03-AC6F-D3980D359A4C}" srcOrd="1" destOrd="0" parTransId="{F91B2610-B51B-4118-A1C4-5921AA8477F4}" sibTransId="{96B0C062-98F2-4082-B301-7C647AC4D94F}"/>
    <dgm:cxn modelId="{8EC408BC-5E33-43E9-8BBF-936C72E6737B}" srcId="{41526747-9EEB-46D0-B0CB-633DEB019797}" destId="{C36AC873-1F8A-41DD-8451-054322D6A577}" srcOrd="3" destOrd="0" parTransId="{C73939CE-F294-4390-BD3C-7786321567DB}" sibTransId="{2D91FC59-A8E5-4634-A348-D5975F8AF556}"/>
    <dgm:cxn modelId="{6A2719BD-EF6C-4AA5-A52B-30DAD8B59666}" type="presOf" srcId="{A312A23F-FAD5-4C03-AC6F-D3980D359A4C}" destId="{D3B8DE91-3ECF-4444-9C79-B6BE3A3E4171}" srcOrd="0" destOrd="0" presId="urn:microsoft.com/office/officeart/2005/8/layout/vList2"/>
    <dgm:cxn modelId="{62C0CEBF-0B96-488A-B483-0BE0863F9153}" type="presOf" srcId="{41526747-9EEB-46D0-B0CB-633DEB019797}" destId="{E5BAA5D1-587F-4753-A95C-57E56F3FDBA6}" srcOrd="0" destOrd="0" presId="urn:microsoft.com/office/officeart/2005/8/layout/vList2"/>
    <dgm:cxn modelId="{E88FBAED-6DD7-43C5-BDC7-559F108D4A78}" srcId="{41526747-9EEB-46D0-B0CB-633DEB019797}" destId="{E2C0E02A-BE2E-42D5-ABF8-6355E6202E24}" srcOrd="4" destOrd="0" parTransId="{99174DC1-9BE8-408F-A31A-C836FF99E06B}" sibTransId="{603A1C8B-4F41-4FF8-A74C-7C9D7A248D98}"/>
    <dgm:cxn modelId="{946D19F8-3C48-4C42-A671-7DD88F262E4A}" srcId="{41526747-9EEB-46D0-B0CB-633DEB019797}" destId="{22E8D731-AF4C-4094-9E70-CCA5C93FA0CB}" srcOrd="2" destOrd="0" parTransId="{D0C5919C-AA14-4CA6-A2E6-7AFEDB72CCB7}" sibTransId="{32348FF9-966A-4205-B624-FD953B83EFE0}"/>
    <dgm:cxn modelId="{DAD292E7-DD71-42DA-B963-EE86F9C9042C}" type="presParOf" srcId="{E5BAA5D1-587F-4753-A95C-57E56F3FDBA6}" destId="{C4FBFCED-24E8-4ECA-9435-450835191039}" srcOrd="0" destOrd="0" presId="urn:microsoft.com/office/officeart/2005/8/layout/vList2"/>
    <dgm:cxn modelId="{27DE17C6-C21C-44BB-AEDF-AF635DB48600}" type="presParOf" srcId="{E5BAA5D1-587F-4753-A95C-57E56F3FDBA6}" destId="{817941D0-E25D-48A1-A2E3-62F6F719E874}" srcOrd="1" destOrd="0" presId="urn:microsoft.com/office/officeart/2005/8/layout/vList2"/>
    <dgm:cxn modelId="{721912CE-E44F-40FB-9238-95F513D0B66E}" type="presParOf" srcId="{E5BAA5D1-587F-4753-A95C-57E56F3FDBA6}" destId="{D3B8DE91-3ECF-4444-9C79-B6BE3A3E4171}" srcOrd="2" destOrd="0" presId="urn:microsoft.com/office/officeart/2005/8/layout/vList2"/>
    <dgm:cxn modelId="{04661B35-5936-4AE3-AF37-9DB3FE93557E}" type="presParOf" srcId="{E5BAA5D1-587F-4753-A95C-57E56F3FDBA6}" destId="{0B450DBB-8553-4105-B98E-56FE01E316FE}" srcOrd="3" destOrd="0" presId="urn:microsoft.com/office/officeart/2005/8/layout/vList2"/>
    <dgm:cxn modelId="{CB118D5D-1E0C-4650-A585-74C13AC7E9F3}" type="presParOf" srcId="{E5BAA5D1-587F-4753-A95C-57E56F3FDBA6}" destId="{AECC2AA1-95EB-4264-AAEC-36C9EC96E1B4}" srcOrd="4" destOrd="0" presId="urn:microsoft.com/office/officeart/2005/8/layout/vList2"/>
    <dgm:cxn modelId="{47C004F2-8895-4837-8833-B582F59D8353}" type="presParOf" srcId="{E5BAA5D1-587F-4753-A95C-57E56F3FDBA6}" destId="{7BB17623-0668-41BD-9853-6F6D42679CD6}" srcOrd="5" destOrd="0" presId="urn:microsoft.com/office/officeart/2005/8/layout/vList2"/>
    <dgm:cxn modelId="{513EF02B-31E8-43CB-B0C1-60C3E28D5BC3}" type="presParOf" srcId="{E5BAA5D1-587F-4753-A95C-57E56F3FDBA6}" destId="{2920426B-6BE4-45FA-860D-343374B922A6}" srcOrd="6" destOrd="0" presId="urn:microsoft.com/office/officeart/2005/8/layout/vList2"/>
    <dgm:cxn modelId="{4268E3AC-6B3C-45FD-87B6-75376FD27B3C}" type="presParOf" srcId="{E5BAA5D1-587F-4753-A95C-57E56F3FDBA6}" destId="{FC530C75-E449-4EFD-884D-20A7AE240F60}" srcOrd="7" destOrd="0" presId="urn:microsoft.com/office/officeart/2005/8/layout/vList2"/>
    <dgm:cxn modelId="{1EE0104F-1834-498F-A6BA-E42D7D21512C}" type="presParOf" srcId="{E5BAA5D1-587F-4753-A95C-57E56F3FDBA6}" destId="{1FE4CA04-DABD-4751-B874-2958F3CA3E83}" srcOrd="8" destOrd="0" presId="urn:microsoft.com/office/officeart/2005/8/layout/vList2"/>
    <dgm:cxn modelId="{E841349B-272D-46CE-9561-261A4BD17006}" type="presParOf" srcId="{E5BAA5D1-587F-4753-A95C-57E56F3FDBA6}" destId="{4A97E30E-9A21-4F73-A4BC-305A1E661A1D}" srcOrd="9" destOrd="0" presId="urn:microsoft.com/office/officeart/2005/8/layout/vList2"/>
    <dgm:cxn modelId="{055A5204-267A-49CB-84D5-9F5963E0D69C}" type="presParOf" srcId="{E5BAA5D1-587F-4753-A95C-57E56F3FDBA6}" destId="{49701924-C550-4931-8587-BD0D3B456816}" srcOrd="10" destOrd="0" presId="urn:microsoft.com/office/officeart/2005/8/layout/vList2"/>
    <dgm:cxn modelId="{6082F607-C01E-40ED-9E29-CFC242E88E33}" type="presParOf" srcId="{E5BAA5D1-587F-4753-A95C-57E56F3FDBA6}" destId="{B29FE159-20DF-4769-AD23-8C1435823B05}" srcOrd="11" destOrd="0" presId="urn:microsoft.com/office/officeart/2005/8/layout/vList2"/>
    <dgm:cxn modelId="{3B6A16FF-FCBA-42E1-BDB6-91D716DBFA84}" type="presParOf" srcId="{E5BAA5D1-587F-4753-A95C-57E56F3FDBA6}" destId="{09CBD94F-B13C-4497-9D1F-913555693B49}" srcOrd="12" destOrd="0" presId="urn:microsoft.com/office/officeart/2005/8/layout/vList2"/>
    <dgm:cxn modelId="{8149C163-9A5E-4CC9-B80D-59A2E0D71D28}" type="presParOf" srcId="{E5BAA5D1-587F-4753-A95C-57E56F3FDBA6}" destId="{5D601469-AE65-45D1-B913-14482A183DA4}" srcOrd="13" destOrd="0" presId="urn:microsoft.com/office/officeart/2005/8/layout/vList2"/>
    <dgm:cxn modelId="{35719E8C-A0FC-4261-972A-5980AABF2E61}" type="presParOf" srcId="{E5BAA5D1-587F-4753-A95C-57E56F3FDBA6}" destId="{4AFB22DB-92A8-4882-B3A8-60CDCB539270}" srcOrd="14" destOrd="0" presId="urn:microsoft.com/office/officeart/2005/8/layout/vList2"/>
    <dgm:cxn modelId="{DF14A820-900B-4C32-A6C1-0290FA221DF6}" type="presParOf" srcId="{E5BAA5D1-587F-4753-A95C-57E56F3FDBA6}" destId="{4A690D7F-ECAB-4598-9034-9C8B972F85DA}" srcOrd="15" destOrd="0" presId="urn:microsoft.com/office/officeart/2005/8/layout/vList2"/>
    <dgm:cxn modelId="{E57B1558-1D02-4F38-9722-AC9F7A9F7CE0}" type="presParOf" srcId="{E5BAA5D1-587F-4753-A95C-57E56F3FDBA6}" destId="{ABACA734-D3DB-4709-BCE1-8AFAB0F9A2EB}" srcOrd="1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5ECC88-D334-42AB-98A1-19C878F36321}"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C0044786-4BCB-4503-81F8-978082DAFB66}">
      <dgm:prSet/>
      <dgm:spPr/>
      <dgm:t>
        <a:bodyPr/>
        <a:lstStyle/>
        <a:p>
          <a:r>
            <a:rPr lang="en-US"/>
            <a:t>Database Schema</a:t>
          </a:r>
        </a:p>
      </dgm:t>
    </dgm:pt>
    <dgm:pt modelId="{62027650-B1C2-42F5-B298-34E0267E54C9}" type="parTrans" cxnId="{95AF0C93-ACB9-48CA-860A-E8C723CDAF91}">
      <dgm:prSet/>
      <dgm:spPr/>
      <dgm:t>
        <a:bodyPr/>
        <a:lstStyle/>
        <a:p>
          <a:endParaRPr lang="en-US"/>
        </a:p>
      </dgm:t>
    </dgm:pt>
    <dgm:pt modelId="{7C486C86-FA41-4D58-9D51-41F6CA76B67F}" type="sibTrans" cxnId="{95AF0C93-ACB9-48CA-860A-E8C723CDAF91}">
      <dgm:prSet/>
      <dgm:spPr/>
      <dgm:t>
        <a:bodyPr/>
        <a:lstStyle/>
        <a:p>
          <a:endParaRPr lang="en-US"/>
        </a:p>
      </dgm:t>
    </dgm:pt>
    <dgm:pt modelId="{E099FADD-2CC2-4E1F-BE41-D5F2EB4569C3}">
      <dgm:prSet/>
      <dgm:spPr/>
      <dgm:t>
        <a:bodyPr/>
        <a:lstStyle/>
        <a:p>
          <a:r>
            <a:rPr lang="en-US"/>
            <a:t>Fact table</a:t>
          </a:r>
        </a:p>
      </dgm:t>
    </dgm:pt>
    <dgm:pt modelId="{B24D4DC0-8538-4F62-945D-63B11DE91560}" type="parTrans" cxnId="{BDE58F84-5A86-4762-BE1B-2342022D2E9A}">
      <dgm:prSet/>
      <dgm:spPr/>
      <dgm:t>
        <a:bodyPr/>
        <a:lstStyle/>
        <a:p>
          <a:endParaRPr lang="en-US"/>
        </a:p>
      </dgm:t>
    </dgm:pt>
    <dgm:pt modelId="{5C96A9D4-73FB-4470-8505-EDCB3CD1F4C1}" type="sibTrans" cxnId="{BDE58F84-5A86-4762-BE1B-2342022D2E9A}">
      <dgm:prSet/>
      <dgm:spPr/>
      <dgm:t>
        <a:bodyPr/>
        <a:lstStyle/>
        <a:p>
          <a:endParaRPr lang="en-US"/>
        </a:p>
      </dgm:t>
    </dgm:pt>
    <dgm:pt modelId="{86E0B11C-E99D-4EEF-A565-2FB6DCB8A56B}">
      <dgm:prSet/>
      <dgm:spPr/>
      <dgm:t>
        <a:bodyPr/>
        <a:lstStyle/>
        <a:p>
          <a:r>
            <a:rPr lang="en-US"/>
            <a:t>Dimension tables</a:t>
          </a:r>
        </a:p>
      </dgm:t>
    </dgm:pt>
    <dgm:pt modelId="{54D1FC8B-3598-4547-9F42-E3A247BC058F}" type="parTrans" cxnId="{CB68B779-0BCC-4992-985B-E5B7ED9D2229}">
      <dgm:prSet/>
      <dgm:spPr/>
      <dgm:t>
        <a:bodyPr/>
        <a:lstStyle/>
        <a:p>
          <a:endParaRPr lang="en-US"/>
        </a:p>
      </dgm:t>
    </dgm:pt>
    <dgm:pt modelId="{8DA63DA7-8D51-4DDF-9224-174A425D9028}" type="sibTrans" cxnId="{CB68B779-0BCC-4992-985B-E5B7ED9D2229}">
      <dgm:prSet/>
      <dgm:spPr/>
      <dgm:t>
        <a:bodyPr/>
        <a:lstStyle/>
        <a:p>
          <a:endParaRPr lang="en-US"/>
        </a:p>
      </dgm:t>
    </dgm:pt>
    <dgm:pt modelId="{6891D663-3642-4160-B4F8-4A12181DA2BB}">
      <dgm:prSet/>
      <dgm:spPr/>
      <dgm:t>
        <a:bodyPr/>
        <a:lstStyle/>
        <a:p>
          <a:r>
            <a:rPr lang="en-US"/>
            <a:t>OLAP optimization</a:t>
          </a:r>
        </a:p>
      </dgm:t>
    </dgm:pt>
    <dgm:pt modelId="{2C227D48-8166-4719-AA69-BD9454EA215B}" type="parTrans" cxnId="{5F5EA0D5-6CCC-4460-B097-A81E0D0C5BF6}">
      <dgm:prSet/>
      <dgm:spPr/>
      <dgm:t>
        <a:bodyPr/>
        <a:lstStyle/>
        <a:p>
          <a:endParaRPr lang="en-US"/>
        </a:p>
      </dgm:t>
    </dgm:pt>
    <dgm:pt modelId="{4399B3F1-A46E-4AA1-AB7B-9CD702D0E25D}" type="sibTrans" cxnId="{5F5EA0D5-6CCC-4460-B097-A81E0D0C5BF6}">
      <dgm:prSet/>
      <dgm:spPr/>
      <dgm:t>
        <a:bodyPr/>
        <a:lstStyle/>
        <a:p>
          <a:endParaRPr lang="en-US"/>
        </a:p>
      </dgm:t>
    </dgm:pt>
    <dgm:pt modelId="{01F8EC24-6F5F-46EF-A7F0-E5DF2603A9CE}">
      <dgm:prSet/>
      <dgm:spPr/>
      <dgm:t>
        <a:bodyPr/>
        <a:lstStyle/>
        <a:p>
          <a:r>
            <a:rPr lang="en-US"/>
            <a:t>Denormalized</a:t>
          </a:r>
        </a:p>
      </dgm:t>
    </dgm:pt>
    <dgm:pt modelId="{5A3C3795-97A2-4DAA-8C13-DADA8053CF00}" type="parTrans" cxnId="{63408156-50FA-4A96-ABB5-43E59A8B6FA3}">
      <dgm:prSet/>
      <dgm:spPr/>
      <dgm:t>
        <a:bodyPr/>
        <a:lstStyle/>
        <a:p>
          <a:endParaRPr lang="en-US"/>
        </a:p>
      </dgm:t>
    </dgm:pt>
    <dgm:pt modelId="{8EDDD8B7-F3EE-4911-89B3-240FE127C85A}" type="sibTrans" cxnId="{63408156-50FA-4A96-ABB5-43E59A8B6FA3}">
      <dgm:prSet/>
      <dgm:spPr/>
      <dgm:t>
        <a:bodyPr/>
        <a:lstStyle/>
        <a:p>
          <a:endParaRPr lang="en-US"/>
        </a:p>
      </dgm:t>
    </dgm:pt>
    <dgm:pt modelId="{788F1C8B-163A-41D1-9C85-0EF4236C9F6C}" type="pres">
      <dgm:prSet presAssocID="{985ECC88-D334-42AB-98A1-19C878F36321}" presName="linear" presStyleCnt="0">
        <dgm:presLayoutVars>
          <dgm:animLvl val="lvl"/>
          <dgm:resizeHandles val="exact"/>
        </dgm:presLayoutVars>
      </dgm:prSet>
      <dgm:spPr/>
    </dgm:pt>
    <dgm:pt modelId="{948F1509-1FA9-46CA-BDB0-5D1FD8EBFCAF}" type="pres">
      <dgm:prSet presAssocID="{C0044786-4BCB-4503-81F8-978082DAFB66}" presName="parentText" presStyleLbl="node1" presStyleIdx="0" presStyleCnt="5">
        <dgm:presLayoutVars>
          <dgm:chMax val="0"/>
          <dgm:bulletEnabled val="1"/>
        </dgm:presLayoutVars>
      </dgm:prSet>
      <dgm:spPr/>
    </dgm:pt>
    <dgm:pt modelId="{6BCB2ADA-A069-4111-9391-EFA328922DC5}" type="pres">
      <dgm:prSet presAssocID="{7C486C86-FA41-4D58-9D51-41F6CA76B67F}" presName="spacer" presStyleCnt="0"/>
      <dgm:spPr/>
    </dgm:pt>
    <dgm:pt modelId="{EA6A48EC-DAB6-49A1-8F89-C532027F7D7A}" type="pres">
      <dgm:prSet presAssocID="{E099FADD-2CC2-4E1F-BE41-D5F2EB4569C3}" presName="parentText" presStyleLbl="node1" presStyleIdx="1" presStyleCnt="5">
        <dgm:presLayoutVars>
          <dgm:chMax val="0"/>
          <dgm:bulletEnabled val="1"/>
        </dgm:presLayoutVars>
      </dgm:prSet>
      <dgm:spPr/>
    </dgm:pt>
    <dgm:pt modelId="{6C627B7F-D49C-41F5-B59D-49175985C85F}" type="pres">
      <dgm:prSet presAssocID="{5C96A9D4-73FB-4470-8505-EDCB3CD1F4C1}" presName="spacer" presStyleCnt="0"/>
      <dgm:spPr/>
    </dgm:pt>
    <dgm:pt modelId="{4E9BD0DE-06C2-4022-9BB1-220AE9D594F2}" type="pres">
      <dgm:prSet presAssocID="{86E0B11C-E99D-4EEF-A565-2FB6DCB8A56B}" presName="parentText" presStyleLbl="node1" presStyleIdx="2" presStyleCnt="5">
        <dgm:presLayoutVars>
          <dgm:chMax val="0"/>
          <dgm:bulletEnabled val="1"/>
        </dgm:presLayoutVars>
      </dgm:prSet>
      <dgm:spPr/>
    </dgm:pt>
    <dgm:pt modelId="{63FC4D68-F27F-4A9B-84BB-72F54B6153F7}" type="pres">
      <dgm:prSet presAssocID="{8DA63DA7-8D51-4DDF-9224-174A425D9028}" presName="spacer" presStyleCnt="0"/>
      <dgm:spPr/>
    </dgm:pt>
    <dgm:pt modelId="{4456B455-CEE3-45FF-A2D8-9FD4F5E7CEA5}" type="pres">
      <dgm:prSet presAssocID="{6891D663-3642-4160-B4F8-4A12181DA2BB}" presName="parentText" presStyleLbl="node1" presStyleIdx="3" presStyleCnt="5">
        <dgm:presLayoutVars>
          <dgm:chMax val="0"/>
          <dgm:bulletEnabled val="1"/>
        </dgm:presLayoutVars>
      </dgm:prSet>
      <dgm:spPr/>
    </dgm:pt>
    <dgm:pt modelId="{0832021C-86F7-4C4D-819E-8E45630925F3}" type="pres">
      <dgm:prSet presAssocID="{4399B3F1-A46E-4AA1-AB7B-9CD702D0E25D}" presName="spacer" presStyleCnt="0"/>
      <dgm:spPr/>
    </dgm:pt>
    <dgm:pt modelId="{2C24E92D-DDB1-4FBC-9E78-878DB7A08DDD}" type="pres">
      <dgm:prSet presAssocID="{01F8EC24-6F5F-46EF-A7F0-E5DF2603A9CE}" presName="parentText" presStyleLbl="node1" presStyleIdx="4" presStyleCnt="5">
        <dgm:presLayoutVars>
          <dgm:chMax val="0"/>
          <dgm:bulletEnabled val="1"/>
        </dgm:presLayoutVars>
      </dgm:prSet>
      <dgm:spPr/>
    </dgm:pt>
  </dgm:ptLst>
  <dgm:cxnLst>
    <dgm:cxn modelId="{A5D19F16-C9B9-4C34-A364-D5B8AB44A958}" type="presOf" srcId="{01F8EC24-6F5F-46EF-A7F0-E5DF2603A9CE}" destId="{2C24E92D-DDB1-4FBC-9E78-878DB7A08DDD}" srcOrd="0" destOrd="0" presId="urn:microsoft.com/office/officeart/2005/8/layout/vList2"/>
    <dgm:cxn modelId="{D2545A3F-06A6-40B7-9BBB-167A07750CAD}" type="presOf" srcId="{E099FADD-2CC2-4E1F-BE41-D5F2EB4569C3}" destId="{EA6A48EC-DAB6-49A1-8F89-C532027F7D7A}" srcOrd="0" destOrd="0" presId="urn:microsoft.com/office/officeart/2005/8/layout/vList2"/>
    <dgm:cxn modelId="{F6647941-05DF-4516-A2A0-C1AD52CF5C3F}" type="presOf" srcId="{6891D663-3642-4160-B4F8-4A12181DA2BB}" destId="{4456B455-CEE3-45FF-A2D8-9FD4F5E7CEA5}" srcOrd="0" destOrd="0" presId="urn:microsoft.com/office/officeart/2005/8/layout/vList2"/>
    <dgm:cxn modelId="{63408156-50FA-4A96-ABB5-43E59A8B6FA3}" srcId="{985ECC88-D334-42AB-98A1-19C878F36321}" destId="{01F8EC24-6F5F-46EF-A7F0-E5DF2603A9CE}" srcOrd="4" destOrd="0" parTransId="{5A3C3795-97A2-4DAA-8C13-DADA8053CF00}" sibTransId="{8EDDD8B7-F3EE-4911-89B3-240FE127C85A}"/>
    <dgm:cxn modelId="{E5E9A659-076A-407F-9E3A-35E5C418AC81}" type="presOf" srcId="{86E0B11C-E99D-4EEF-A565-2FB6DCB8A56B}" destId="{4E9BD0DE-06C2-4022-9BB1-220AE9D594F2}" srcOrd="0" destOrd="0" presId="urn:microsoft.com/office/officeart/2005/8/layout/vList2"/>
    <dgm:cxn modelId="{CB68B779-0BCC-4992-985B-E5B7ED9D2229}" srcId="{985ECC88-D334-42AB-98A1-19C878F36321}" destId="{86E0B11C-E99D-4EEF-A565-2FB6DCB8A56B}" srcOrd="2" destOrd="0" parTransId="{54D1FC8B-3598-4547-9F42-E3A247BC058F}" sibTransId="{8DA63DA7-8D51-4DDF-9224-174A425D9028}"/>
    <dgm:cxn modelId="{BDE58F84-5A86-4762-BE1B-2342022D2E9A}" srcId="{985ECC88-D334-42AB-98A1-19C878F36321}" destId="{E099FADD-2CC2-4E1F-BE41-D5F2EB4569C3}" srcOrd="1" destOrd="0" parTransId="{B24D4DC0-8538-4F62-945D-63B11DE91560}" sibTransId="{5C96A9D4-73FB-4470-8505-EDCB3CD1F4C1}"/>
    <dgm:cxn modelId="{408EBD8B-8AEA-4E49-83A1-BCBFC12479D9}" type="presOf" srcId="{985ECC88-D334-42AB-98A1-19C878F36321}" destId="{788F1C8B-163A-41D1-9C85-0EF4236C9F6C}" srcOrd="0" destOrd="0" presId="urn:microsoft.com/office/officeart/2005/8/layout/vList2"/>
    <dgm:cxn modelId="{95AF0C93-ACB9-48CA-860A-E8C723CDAF91}" srcId="{985ECC88-D334-42AB-98A1-19C878F36321}" destId="{C0044786-4BCB-4503-81F8-978082DAFB66}" srcOrd="0" destOrd="0" parTransId="{62027650-B1C2-42F5-B298-34E0267E54C9}" sibTransId="{7C486C86-FA41-4D58-9D51-41F6CA76B67F}"/>
    <dgm:cxn modelId="{5F5EA0D5-6CCC-4460-B097-A81E0D0C5BF6}" srcId="{985ECC88-D334-42AB-98A1-19C878F36321}" destId="{6891D663-3642-4160-B4F8-4A12181DA2BB}" srcOrd="3" destOrd="0" parTransId="{2C227D48-8166-4719-AA69-BD9454EA215B}" sibTransId="{4399B3F1-A46E-4AA1-AB7B-9CD702D0E25D}"/>
    <dgm:cxn modelId="{744728DA-7093-4CD8-BE8A-8C14E040BDEA}" type="presOf" srcId="{C0044786-4BCB-4503-81F8-978082DAFB66}" destId="{948F1509-1FA9-46CA-BDB0-5D1FD8EBFCAF}" srcOrd="0" destOrd="0" presId="urn:microsoft.com/office/officeart/2005/8/layout/vList2"/>
    <dgm:cxn modelId="{6853009C-408D-45FD-A064-A55CEEBC1137}" type="presParOf" srcId="{788F1C8B-163A-41D1-9C85-0EF4236C9F6C}" destId="{948F1509-1FA9-46CA-BDB0-5D1FD8EBFCAF}" srcOrd="0" destOrd="0" presId="urn:microsoft.com/office/officeart/2005/8/layout/vList2"/>
    <dgm:cxn modelId="{ECA2582A-531A-4FA7-B8BB-17FB5EE1995A}" type="presParOf" srcId="{788F1C8B-163A-41D1-9C85-0EF4236C9F6C}" destId="{6BCB2ADA-A069-4111-9391-EFA328922DC5}" srcOrd="1" destOrd="0" presId="urn:microsoft.com/office/officeart/2005/8/layout/vList2"/>
    <dgm:cxn modelId="{FC355F64-4438-46AA-A8DB-770D259F6285}" type="presParOf" srcId="{788F1C8B-163A-41D1-9C85-0EF4236C9F6C}" destId="{EA6A48EC-DAB6-49A1-8F89-C532027F7D7A}" srcOrd="2" destOrd="0" presId="urn:microsoft.com/office/officeart/2005/8/layout/vList2"/>
    <dgm:cxn modelId="{3E60FE88-C075-4118-AEB3-A471091DE7C7}" type="presParOf" srcId="{788F1C8B-163A-41D1-9C85-0EF4236C9F6C}" destId="{6C627B7F-D49C-41F5-B59D-49175985C85F}" srcOrd="3" destOrd="0" presId="urn:microsoft.com/office/officeart/2005/8/layout/vList2"/>
    <dgm:cxn modelId="{83AD71D5-A4F5-404B-94AF-8C52F4EF8BB9}" type="presParOf" srcId="{788F1C8B-163A-41D1-9C85-0EF4236C9F6C}" destId="{4E9BD0DE-06C2-4022-9BB1-220AE9D594F2}" srcOrd="4" destOrd="0" presId="urn:microsoft.com/office/officeart/2005/8/layout/vList2"/>
    <dgm:cxn modelId="{5291871C-BECA-4552-8A7D-4686773E2158}" type="presParOf" srcId="{788F1C8B-163A-41D1-9C85-0EF4236C9F6C}" destId="{63FC4D68-F27F-4A9B-84BB-72F54B6153F7}" srcOrd="5" destOrd="0" presId="urn:microsoft.com/office/officeart/2005/8/layout/vList2"/>
    <dgm:cxn modelId="{7689267F-16FF-466E-8F2E-954AEB6351B0}" type="presParOf" srcId="{788F1C8B-163A-41D1-9C85-0EF4236C9F6C}" destId="{4456B455-CEE3-45FF-A2D8-9FD4F5E7CEA5}" srcOrd="6" destOrd="0" presId="urn:microsoft.com/office/officeart/2005/8/layout/vList2"/>
    <dgm:cxn modelId="{7776847D-3869-4CE2-85B7-8C9E3917F454}" type="presParOf" srcId="{788F1C8B-163A-41D1-9C85-0EF4236C9F6C}" destId="{0832021C-86F7-4C4D-819E-8E45630925F3}" srcOrd="7" destOrd="0" presId="urn:microsoft.com/office/officeart/2005/8/layout/vList2"/>
    <dgm:cxn modelId="{AB57A7A5-BF37-454A-93E5-10534CF66B3C}" type="presParOf" srcId="{788F1C8B-163A-41D1-9C85-0EF4236C9F6C}" destId="{2C24E92D-DDB1-4FBC-9E78-878DB7A08DDD}"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6500A5-6638-44ED-B2EA-F504F10840E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875BE55-8E1A-4480-9563-3090CCD5AFE4}">
      <dgm:prSet/>
      <dgm:spPr/>
      <dgm:t>
        <a:bodyPr/>
        <a:lstStyle/>
        <a:p>
          <a:r>
            <a:rPr lang="en-US"/>
            <a:t>Denormalization</a:t>
          </a:r>
        </a:p>
      </dgm:t>
    </dgm:pt>
    <dgm:pt modelId="{65D6577B-33EA-471F-9725-6DDBECEC9FD0}" type="parTrans" cxnId="{427C203E-B32F-49B9-9465-57950D6CFE51}">
      <dgm:prSet/>
      <dgm:spPr/>
      <dgm:t>
        <a:bodyPr/>
        <a:lstStyle/>
        <a:p>
          <a:endParaRPr lang="en-US"/>
        </a:p>
      </dgm:t>
    </dgm:pt>
    <dgm:pt modelId="{DE6D6D84-033C-44AD-927C-0C96B8C594DD}" type="sibTrans" cxnId="{427C203E-B32F-49B9-9465-57950D6CFE51}">
      <dgm:prSet/>
      <dgm:spPr/>
      <dgm:t>
        <a:bodyPr/>
        <a:lstStyle/>
        <a:p>
          <a:endParaRPr lang="en-US"/>
        </a:p>
      </dgm:t>
    </dgm:pt>
    <dgm:pt modelId="{2B7F1E0E-196E-4F3E-9690-5BC0E81FAF88}">
      <dgm:prSet/>
      <dgm:spPr/>
      <dgm:t>
        <a:bodyPr/>
        <a:lstStyle/>
        <a:p>
          <a:r>
            <a:rPr lang="en-US"/>
            <a:t>Fewer Table Joins</a:t>
          </a:r>
        </a:p>
      </dgm:t>
    </dgm:pt>
    <dgm:pt modelId="{70146758-17C8-4A0A-9D03-14DF90C1BFBA}" type="parTrans" cxnId="{1978D99E-5739-44B9-BCBA-E19EF3BDFD4F}">
      <dgm:prSet/>
      <dgm:spPr/>
      <dgm:t>
        <a:bodyPr/>
        <a:lstStyle/>
        <a:p>
          <a:endParaRPr lang="en-US"/>
        </a:p>
      </dgm:t>
    </dgm:pt>
    <dgm:pt modelId="{F7D7645A-6C3B-4BA4-946F-3C208D604D2D}" type="sibTrans" cxnId="{1978D99E-5739-44B9-BCBA-E19EF3BDFD4F}">
      <dgm:prSet/>
      <dgm:spPr/>
      <dgm:t>
        <a:bodyPr/>
        <a:lstStyle/>
        <a:p>
          <a:endParaRPr lang="en-US"/>
        </a:p>
      </dgm:t>
    </dgm:pt>
    <dgm:pt modelId="{7BE3D4B0-F8AF-40F9-8F1C-C79C30A11E55}">
      <dgm:prSet/>
      <dgm:spPr/>
      <dgm:t>
        <a:bodyPr/>
        <a:lstStyle/>
        <a:p>
          <a:r>
            <a:rPr lang="en-US"/>
            <a:t>Easily understood</a:t>
          </a:r>
        </a:p>
      </dgm:t>
    </dgm:pt>
    <dgm:pt modelId="{AFF966FA-DC5B-497D-8A34-0E3154D9DCA3}" type="parTrans" cxnId="{AD8A7992-E825-460E-8772-F8E83F838C1D}">
      <dgm:prSet/>
      <dgm:spPr/>
      <dgm:t>
        <a:bodyPr/>
        <a:lstStyle/>
        <a:p>
          <a:endParaRPr lang="en-US"/>
        </a:p>
      </dgm:t>
    </dgm:pt>
    <dgm:pt modelId="{0299965D-5AB6-4C05-BB32-C09FA27A7724}" type="sibTrans" cxnId="{AD8A7992-E825-460E-8772-F8E83F838C1D}">
      <dgm:prSet/>
      <dgm:spPr/>
      <dgm:t>
        <a:bodyPr/>
        <a:lstStyle/>
        <a:p>
          <a:endParaRPr lang="en-US"/>
        </a:p>
      </dgm:t>
    </dgm:pt>
    <dgm:pt modelId="{84F2162E-3209-4347-839F-89075A955E3C}">
      <dgm:prSet/>
      <dgm:spPr/>
      <dgm:t>
        <a:bodyPr/>
        <a:lstStyle/>
        <a:p>
          <a:r>
            <a:rPr lang="en-US"/>
            <a:t>Optimized for OLAP</a:t>
          </a:r>
        </a:p>
      </dgm:t>
    </dgm:pt>
    <dgm:pt modelId="{7AF9A569-9CC8-4264-8EE0-E3DCB13C38F5}" type="parTrans" cxnId="{88CDCED3-CB35-4C5E-9181-95680DC69F3E}">
      <dgm:prSet/>
      <dgm:spPr/>
      <dgm:t>
        <a:bodyPr/>
        <a:lstStyle/>
        <a:p>
          <a:endParaRPr lang="en-US"/>
        </a:p>
      </dgm:t>
    </dgm:pt>
    <dgm:pt modelId="{ACE8B709-1430-4239-B57B-F89EC430D9D1}" type="sibTrans" cxnId="{88CDCED3-CB35-4C5E-9181-95680DC69F3E}">
      <dgm:prSet/>
      <dgm:spPr/>
      <dgm:t>
        <a:bodyPr/>
        <a:lstStyle/>
        <a:p>
          <a:endParaRPr lang="en-US"/>
        </a:p>
      </dgm:t>
    </dgm:pt>
    <dgm:pt modelId="{2B50D9C0-CDEE-4CCB-9DCA-EADD7EAD1167}" type="pres">
      <dgm:prSet presAssocID="{F56500A5-6638-44ED-B2EA-F504F10840EA}" presName="linear" presStyleCnt="0">
        <dgm:presLayoutVars>
          <dgm:animLvl val="lvl"/>
          <dgm:resizeHandles val="exact"/>
        </dgm:presLayoutVars>
      </dgm:prSet>
      <dgm:spPr/>
    </dgm:pt>
    <dgm:pt modelId="{6E4E1A50-562E-467F-AF67-B587F2270CB0}" type="pres">
      <dgm:prSet presAssocID="{D875BE55-8E1A-4480-9563-3090CCD5AFE4}" presName="parentText" presStyleLbl="node1" presStyleIdx="0" presStyleCnt="4">
        <dgm:presLayoutVars>
          <dgm:chMax val="0"/>
          <dgm:bulletEnabled val="1"/>
        </dgm:presLayoutVars>
      </dgm:prSet>
      <dgm:spPr/>
    </dgm:pt>
    <dgm:pt modelId="{8945E01A-5E8D-4F23-8208-E8CD6AC0CAB4}" type="pres">
      <dgm:prSet presAssocID="{DE6D6D84-033C-44AD-927C-0C96B8C594DD}" presName="spacer" presStyleCnt="0"/>
      <dgm:spPr/>
    </dgm:pt>
    <dgm:pt modelId="{372DE10B-40EB-4E8C-8C9D-B425E3612DC9}" type="pres">
      <dgm:prSet presAssocID="{2B7F1E0E-196E-4F3E-9690-5BC0E81FAF88}" presName="parentText" presStyleLbl="node1" presStyleIdx="1" presStyleCnt="4">
        <dgm:presLayoutVars>
          <dgm:chMax val="0"/>
          <dgm:bulletEnabled val="1"/>
        </dgm:presLayoutVars>
      </dgm:prSet>
      <dgm:spPr/>
    </dgm:pt>
    <dgm:pt modelId="{AFAC1AB6-3C69-47C0-9ECB-830115281899}" type="pres">
      <dgm:prSet presAssocID="{F7D7645A-6C3B-4BA4-946F-3C208D604D2D}" presName="spacer" presStyleCnt="0"/>
      <dgm:spPr/>
    </dgm:pt>
    <dgm:pt modelId="{A3E1E344-FE69-4B10-B3C5-F17301D526D7}" type="pres">
      <dgm:prSet presAssocID="{7BE3D4B0-F8AF-40F9-8F1C-C79C30A11E55}" presName="parentText" presStyleLbl="node1" presStyleIdx="2" presStyleCnt="4">
        <dgm:presLayoutVars>
          <dgm:chMax val="0"/>
          <dgm:bulletEnabled val="1"/>
        </dgm:presLayoutVars>
      </dgm:prSet>
      <dgm:spPr/>
    </dgm:pt>
    <dgm:pt modelId="{B32A2F8B-F208-4D3F-B405-DAEBEE92CDFE}" type="pres">
      <dgm:prSet presAssocID="{0299965D-5AB6-4C05-BB32-C09FA27A7724}" presName="spacer" presStyleCnt="0"/>
      <dgm:spPr/>
    </dgm:pt>
    <dgm:pt modelId="{E4993EB5-B390-4553-A47F-D12F1B803CAE}" type="pres">
      <dgm:prSet presAssocID="{84F2162E-3209-4347-839F-89075A955E3C}" presName="parentText" presStyleLbl="node1" presStyleIdx="3" presStyleCnt="4">
        <dgm:presLayoutVars>
          <dgm:chMax val="0"/>
          <dgm:bulletEnabled val="1"/>
        </dgm:presLayoutVars>
      </dgm:prSet>
      <dgm:spPr/>
    </dgm:pt>
  </dgm:ptLst>
  <dgm:cxnLst>
    <dgm:cxn modelId="{A145C60C-BFA4-4F50-AFCA-A638C0397DEF}" type="presOf" srcId="{7BE3D4B0-F8AF-40F9-8F1C-C79C30A11E55}" destId="{A3E1E344-FE69-4B10-B3C5-F17301D526D7}" srcOrd="0" destOrd="0" presId="urn:microsoft.com/office/officeart/2005/8/layout/vList2"/>
    <dgm:cxn modelId="{427C203E-B32F-49B9-9465-57950D6CFE51}" srcId="{F56500A5-6638-44ED-B2EA-F504F10840EA}" destId="{D875BE55-8E1A-4480-9563-3090CCD5AFE4}" srcOrd="0" destOrd="0" parTransId="{65D6577B-33EA-471F-9725-6DDBECEC9FD0}" sibTransId="{DE6D6D84-033C-44AD-927C-0C96B8C594DD}"/>
    <dgm:cxn modelId="{42568B41-6F6F-4E8D-A8F3-EEA163ABD228}" type="presOf" srcId="{84F2162E-3209-4347-839F-89075A955E3C}" destId="{E4993EB5-B390-4553-A47F-D12F1B803CAE}" srcOrd="0" destOrd="0" presId="urn:microsoft.com/office/officeart/2005/8/layout/vList2"/>
    <dgm:cxn modelId="{33F68444-A157-40EB-9F53-460A4137D31C}" type="presOf" srcId="{F56500A5-6638-44ED-B2EA-F504F10840EA}" destId="{2B50D9C0-CDEE-4CCB-9DCA-EADD7EAD1167}" srcOrd="0" destOrd="0" presId="urn:microsoft.com/office/officeart/2005/8/layout/vList2"/>
    <dgm:cxn modelId="{AD8A7992-E825-460E-8772-F8E83F838C1D}" srcId="{F56500A5-6638-44ED-B2EA-F504F10840EA}" destId="{7BE3D4B0-F8AF-40F9-8F1C-C79C30A11E55}" srcOrd="2" destOrd="0" parTransId="{AFF966FA-DC5B-497D-8A34-0E3154D9DCA3}" sibTransId="{0299965D-5AB6-4C05-BB32-C09FA27A7724}"/>
    <dgm:cxn modelId="{1978D99E-5739-44B9-BCBA-E19EF3BDFD4F}" srcId="{F56500A5-6638-44ED-B2EA-F504F10840EA}" destId="{2B7F1E0E-196E-4F3E-9690-5BC0E81FAF88}" srcOrd="1" destOrd="0" parTransId="{70146758-17C8-4A0A-9D03-14DF90C1BFBA}" sibTransId="{F7D7645A-6C3B-4BA4-946F-3C208D604D2D}"/>
    <dgm:cxn modelId="{88CDCED3-CB35-4C5E-9181-95680DC69F3E}" srcId="{F56500A5-6638-44ED-B2EA-F504F10840EA}" destId="{84F2162E-3209-4347-839F-89075A955E3C}" srcOrd="3" destOrd="0" parTransId="{7AF9A569-9CC8-4264-8EE0-E3DCB13C38F5}" sibTransId="{ACE8B709-1430-4239-B57B-F89EC430D9D1}"/>
    <dgm:cxn modelId="{6B18BED4-83C0-486C-A9E2-F06C7CEA86B5}" type="presOf" srcId="{2B7F1E0E-196E-4F3E-9690-5BC0E81FAF88}" destId="{372DE10B-40EB-4E8C-8C9D-B425E3612DC9}" srcOrd="0" destOrd="0" presId="urn:microsoft.com/office/officeart/2005/8/layout/vList2"/>
    <dgm:cxn modelId="{F6DE04E6-5026-4412-95B8-A59BFB3605D3}" type="presOf" srcId="{D875BE55-8E1A-4480-9563-3090CCD5AFE4}" destId="{6E4E1A50-562E-467F-AF67-B587F2270CB0}" srcOrd="0" destOrd="0" presId="urn:microsoft.com/office/officeart/2005/8/layout/vList2"/>
    <dgm:cxn modelId="{A8299734-29A5-4D0F-A871-1FCD6C2DAF9F}" type="presParOf" srcId="{2B50D9C0-CDEE-4CCB-9DCA-EADD7EAD1167}" destId="{6E4E1A50-562E-467F-AF67-B587F2270CB0}" srcOrd="0" destOrd="0" presId="urn:microsoft.com/office/officeart/2005/8/layout/vList2"/>
    <dgm:cxn modelId="{587227C9-F9AE-47FA-AE4F-45CCC4ADBC7B}" type="presParOf" srcId="{2B50D9C0-CDEE-4CCB-9DCA-EADD7EAD1167}" destId="{8945E01A-5E8D-4F23-8208-E8CD6AC0CAB4}" srcOrd="1" destOrd="0" presId="urn:microsoft.com/office/officeart/2005/8/layout/vList2"/>
    <dgm:cxn modelId="{03FA6AA4-67C6-429B-97FF-67C52B226CD6}" type="presParOf" srcId="{2B50D9C0-CDEE-4CCB-9DCA-EADD7EAD1167}" destId="{372DE10B-40EB-4E8C-8C9D-B425E3612DC9}" srcOrd="2" destOrd="0" presId="urn:microsoft.com/office/officeart/2005/8/layout/vList2"/>
    <dgm:cxn modelId="{ED8821F4-A0AD-4307-889A-88BCD05AE89B}" type="presParOf" srcId="{2B50D9C0-CDEE-4CCB-9DCA-EADD7EAD1167}" destId="{AFAC1AB6-3C69-47C0-9ECB-830115281899}" srcOrd="3" destOrd="0" presId="urn:microsoft.com/office/officeart/2005/8/layout/vList2"/>
    <dgm:cxn modelId="{2290DEDF-4A5F-40C2-BB5C-90AE9B604EF0}" type="presParOf" srcId="{2B50D9C0-CDEE-4CCB-9DCA-EADD7EAD1167}" destId="{A3E1E344-FE69-4B10-B3C5-F17301D526D7}" srcOrd="4" destOrd="0" presId="urn:microsoft.com/office/officeart/2005/8/layout/vList2"/>
    <dgm:cxn modelId="{1CB617AB-89A3-4654-AA80-274863DD8B7F}" type="presParOf" srcId="{2B50D9C0-CDEE-4CCB-9DCA-EADD7EAD1167}" destId="{B32A2F8B-F208-4D3F-B405-DAEBEE92CDFE}" srcOrd="5" destOrd="0" presId="urn:microsoft.com/office/officeart/2005/8/layout/vList2"/>
    <dgm:cxn modelId="{51920579-01EF-41F8-8F01-C4E17E330CC5}" type="presParOf" srcId="{2B50D9C0-CDEE-4CCB-9DCA-EADD7EAD1167}" destId="{E4993EB5-B390-4553-A47F-D12F1B803CAE}"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BFCED-24E8-4ECA-9435-450835191039}">
      <dsp:nvSpPr>
        <dsp:cNvPr id="0" name=""/>
        <dsp:cNvSpPr/>
      </dsp:nvSpPr>
      <dsp:spPr>
        <a:xfrm>
          <a:off x="0" y="33241"/>
          <a:ext cx="6002110" cy="36854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Schema</a:t>
          </a:r>
        </a:p>
      </dsp:txBody>
      <dsp:txXfrm>
        <a:off x="17991" y="51232"/>
        <a:ext cx="5966128" cy="332567"/>
      </dsp:txXfrm>
    </dsp:sp>
    <dsp:sp modelId="{D3B8DE91-3ECF-4444-9C79-B6BE3A3E4171}">
      <dsp:nvSpPr>
        <dsp:cNvPr id="0" name=""/>
        <dsp:cNvSpPr/>
      </dsp:nvSpPr>
      <dsp:spPr>
        <a:xfrm>
          <a:off x="0" y="444991"/>
          <a:ext cx="6002110" cy="368549"/>
        </a:xfrm>
        <a:prstGeom prst="roundRect">
          <a:avLst/>
        </a:prstGeom>
        <a:solidFill>
          <a:schemeClr val="accent5">
            <a:hueOff val="-1519019"/>
            <a:satOff val="-103"/>
            <a:lumOff val="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Schema Advantages/Disadvantages</a:t>
          </a:r>
        </a:p>
      </dsp:txBody>
      <dsp:txXfrm>
        <a:off x="17991" y="462982"/>
        <a:ext cx="5966128" cy="332567"/>
      </dsp:txXfrm>
    </dsp:sp>
    <dsp:sp modelId="{AECC2AA1-95EB-4264-AAEC-36C9EC96E1B4}">
      <dsp:nvSpPr>
        <dsp:cNvPr id="0" name=""/>
        <dsp:cNvSpPr/>
      </dsp:nvSpPr>
      <dsp:spPr>
        <a:xfrm>
          <a:off x="0" y="856741"/>
          <a:ext cx="6002110" cy="368549"/>
        </a:xfrm>
        <a:prstGeom prst="round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Schema Example</a:t>
          </a:r>
        </a:p>
      </dsp:txBody>
      <dsp:txXfrm>
        <a:off x="17991" y="874732"/>
        <a:ext cx="5966128" cy="332567"/>
      </dsp:txXfrm>
    </dsp:sp>
    <dsp:sp modelId="{2920426B-6BE4-45FA-860D-343374B922A6}">
      <dsp:nvSpPr>
        <dsp:cNvPr id="0" name=""/>
        <dsp:cNvSpPr/>
      </dsp:nvSpPr>
      <dsp:spPr>
        <a:xfrm>
          <a:off x="0" y="1268492"/>
          <a:ext cx="6002110" cy="368549"/>
        </a:xfrm>
        <a:prstGeom prst="roundRect">
          <a:avLst/>
        </a:prstGeom>
        <a:solidFill>
          <a:schemeClr val="accent5">
            <a:hueOff val="-4557056"/>
            <a:satOff val="-310"/>
            <a:lumOff val="7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Schema</a:t>
          </a:r>
        </a:p>
      </dsp:txBody>
      <dsp:txXfrm>
        <a:off x="17991" y="1286483"/>
        <a:ext cx="5966128" cy="332567"/>
      </dsp:txXfrm>
    </dsp:sp>
    <dsp:sp modelId="{1FE4CA04-DABD-4751-B874-2958F3CA3E83}">
      <dsp:nvSpPr>
        <dsp:cNvPr id="0" name=""/>
        <dsp:cNvSpPr/>
      </dsp:nvSpPr>
      <dsp:spPr>
        <a:xfrm>
          <a:off x="0" y="1680242"/>
          <a:ext cx="6002110" cy="368549"/>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Schema Advantages/Disadvantages</a:t>
          </a:r>
        </a:p>
      </dsp:txBody>
      <dsp:txXfrm>
        <a:off x="17991" y="1698233"/>
        <a:ext cx="5966128" cy="332567"/>
      </dsp:txXfrm>
    </dsp:sp>
    <dsp:sp modelId="{49701924-C550-4931-8587-BD0D3B456816}">
      <dsp:nvSpPr>
        <dsp:cNvPr id="0" name=""/>
        <dsp:cNvSpPr/>
      </dsp:nvSpPr>
      <dsp:spPr>
        <a:xfrm>
          <a:off x="0" y="2091992"/>
          <a:ext cx="6002110" cy="368549"/>
        </a:xfrm>
        <a:prstGeom prst="roundRect">
          <a:avLst/>
        </a:prstGeom>
        <a:solidFill>
          <a:schemeClr val="accent5">
            <a:hueOff val="-7595094"/>
            <a:satOff val="-516"/>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Schema Example</a:t>
          </a:r>
        </a:p>
      </dsp:txBody>
      <dsp:txXfrm>
        <a:off x="17991" y="2109983"/>
        <a:ext cx="5966128" cy="332567"/>
      </dsp:txXfrm>
    </dsp:sp>
    <dsp:sp modelId="{09CBD94F-B13C-4497-9D1F-913555693B49}">
      <dsp:nvSpPr>
        <dsp:cNvPr id="0" name=""/>
        <dsp:cNvSpPr/>
      </dsp:nvSpPr>
      <dsp:spPr>
        <a:xfrm>
          <a:off x="0" y="2503742"/>
          <a:ext cx="6002110" cy="368549"/>
        </a:xfrm>
        <a:prstGeom prst="round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Implementation</a:t>
          </a:r>
        </a:p>
      </dsp:txBody>
      <dsp:txXfrm>
        <a:off x="17991" y="2521733"/>
        <a:ext cx="5966128" cy="332567"/>
      </dsp:txXfrm>
    </dsp:sp>
    <dsp:sp modelId="{4AFB22DB-92A8-4882-B3A8-60CDCB539270}">
      <dsp:nvSpPr>
        <dsp:cNvPr id="0" name=""/>
        <dsp:cNvSpPr/>
      </dsp:nvSpPr>
      <dsp:spPr>
        <a:xfrm>
          <a:off x="0" y="2915492"/>
          <a:ext cx="6002110" cy="368549"/>
        </a:xfrm>
        <a:prstGeom prst="roundRect">
          <a:avLst/>
        </a:prstGeom>
        <a:solidFill>
          <a:schemeClr val="accent5">
            <a:hueOff val="-10633130"/>
            <a:satOff val="-723"/>
            <a:lumOff val="171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Implementation</a:t>
          </a:r>
        </a:p>
      </dsp:txBody>
      <dsp:txXfrm>
        <a:off x="17991" y="2933483"/>
        <a:ext cx="5966128" cy="332567"/>
      </dsp:txXfrm>
    </dsp:sp>
    <dsp:sp modelId="{ABACA734-D3DB-4709-BCE1-8AFAB0F9A2EB}">
      <dsp:nvSpPr>
        <dsp:cNvPr id="0" name=""/>
        <dsp:cNvSpPr/>
      </dsp:nvSpPr>
      <dsp:spPr>
        <a:xfrm>
          <a:off x="0" y="3327242"/>
          <a:ext cx="6002110" cy="36854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Conclusion</a:t>
          </a:r>
        </a:p>
      </dsp:txBody>
      <dsp:txXfrm>
        <a:off x="17991" y="3345233"/>
        <a:ext cx="5966128" cy="332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1509-1FA9-46CA-BDB0-5D1FD8EBFCAF}">
      <dsp:nvSpPr>
        <dsp:cNvPr id="0" name=""/>
        <dsp:cNvSpPr/>
      </dsp:nvSpPr>
      <dsp:spPr>
        <a:xfrm>
          <a:off x="0" y="50521"/>
          <a:ext cx="6002110" cy="66338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Database Schema</a:t>
          </a:r>
        </a:p>
      </dsp:txBody>
      <dsp:txXfrm>
        <a:off x="32384" y="82905"/>
        <a:ext cx="5937342" cy="598621"/>
      </dsp:txXfrm>
    </dsp:sp>
    <dsp:sp modelId="{EA6A48EC-DAB6-49A1-8F89-C532027F7D7A}">
      <dsp:nvSpPr>
        <dsp:cNvPr id="0" name=""/>
        <dsp:cNvSpPr/>
      </dsp:nvSpPr>
      <dsp:spPr>
        <a:xfrm>
          <a:off x="0" y="791671"/>
          <a:ext cx="6002110" cy="663389"/>
        </a:xfrm>
        <a:prstGeom prst="roundRect">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Fact table</a:t>
          </a:r>
        </a:p>
      </dsp:txBody>
      <dsp:txXfrm>
        <a:off x="32384" y="824055"/>
        <a:ext cx="5937342" cy="598621"/>
      </dsp:txXfrm>
    </dsp:sp>
    <dsp:sp modelId="{4E9BD0DE-06C2-4022-9BB1-220AE9D594F2}">
      <dsp:nvSpPr>
        <dsp:cNvPr id="0" name=""/>
        <dsp:cNvSpPr/>
      </dsp:nvSpPr>
      <dsp:spPr>
        <a:xfrm>
          <a:off x="0" y="1532822"/>
          <a:ext cx="6002110" cy="663389"/>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Dimension tables</a:t>
          </a:r>
        </a:p>
      </dsp:txBody>
      <dsp:txXfrm>
        <a:off x="32384" y="1565206"/>
        <a:ext cx="5937342" cy="598621"/>
      </dsp:txXfrm>
    </dsp:sp>
    <dsp:sp modelId="{4456B455-CEE3-45FF-A2D8-9FD4F5E7CEA5}">
      <dsp:nvSpPr>
        <dsp:cNvPr id="0" name=""/>
        <dsp:cNvSpPr/>
      </dsp:nvSpPr>
      <dsp:spPr>
        <a:xfrm>
          <a:off x="0" y="2273972"/>
          <a:ext cx="6002110" cy="663389"/>
        </a:xfrm>
        <a:prstGeom prst="roundRect">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OLAP optimization</a:t>
          </a:r>
        </a:p>
      </dsp:txBody>
      <dsp:txXfrm>
        <a:off x="32384" y="2306356"/>
        <a:ext cx="5937342" cy="598621"/>
      </dsp:txXfrm>
    </dsp:sp>
    <dsp:sp modelId="{2C24E92D-DDB1-4FBC-9E78-878DB7A08DDD}">
      <dsp:nvSpPr>
        <dsp:cNvPr id="0" name=""/>
        <dsp:cNvSpPr/>
      </dsp:nvSpPr>
      <dsp:spPr>
        <a:xfrm>
          <a:off x="0" y="3015122"/>
          <a:ext cx="6002110" cy="66338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Denormalized</a:t>
          </a:r>
        </a:p>
      </dsp:txBody>
      <dsp:txXfrm>
        <a:off x="32384" y="3047506"/>
        <a:ext cx="5937342" cy="5986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E1A50-562E-467F-AF67-B587F2270CB0}">
      <dsp:nvSpPr>
        <dsp:cNvPr id="0" name=""/>
        <dsp:cNvSpPr/>
      </dsp:nvSpPr>
      <dsp:spPr>
        <a:xfrm>
          <a:off x="0" y="46876"/>
          <a:ext cx="6002110" cy="8353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Denormalization</a:t>
          </a:r>
        </a:p>
      </dsp:txBody>
      <dsp:txXfrm>
        <a:off x="40780" y="87656"/>
        <a:ext cx="5920550" cy="753820"/>
      </dsp:txXfrm>
    </dsp:sp>
    <dsp:sp modelId="{372DE10B-40EB-4E8C-8C9D-B425E3612DC9}">
      <dsp:nvSpPr>
        <dsp:cNvPr id="0" name=""/>
        <dsp:cNvSpPr/>
      </dsp:nvSpPr>
      <dsp:spPr>
        <a:xfrm>
          <a:off x="0" y="980177"/>
          <a:ext cx="6002110" cy="835380"/>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Fewer Table Joins</a:t>
          </a:r>
        </a:p>
      </dsp:txBody>
      <dsp:txXfrm>
        <a:off x="40780" y="1020957"/>
        <a:ext cx="5920550" cy="753820"/>
      </dsp:txXfrm>
    </dsp:sp>
    <dsp:sp modelId="{A3E1E344-FE69-4B10-B3C5-F17301D526D7}">
      <dsp:nvSpPr>
        <dsp:cNvPr id="0" name=""/>
        <dsp:cNvSpPr/>
      </dsp:nvSpPr>
      <dsp:spPr>
        <a:xfrm>
          <a:off x="0" y="1913477"/>
          <a:ext cx="6002110" cy="835380"/>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Easily understood</a:t>
          </a:r>
        </a:p>
      </dsp:txBody>
      <dsp:txXfrm>
        <a:off x="40780" y="1954257"/>
        <a:ext cx="5920550" cy="753820"/>
      </dsp:txXfrm>
    </dsp:sp>
    <dsp:sp modelId="{E4993EB5-B390-4553-A47F-D12F1B803CAE}">
      <dsp:nvSpPr>
        <dsp:cNvPr id="0" name=""/>
        <dsp:cNvSpPr/>
      </dsp:nvSpPr>
      <dsp:spPr>
        <a:xfrm>
          <a:off x="0" y="2846777"/>
          <a:ext cx="6002110" cy="83538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Optimized for OLAP</a:t>
          </a:r>
        </a:p>
      </dsp:txBody>
      <dsp:txXfrm>
        <a:off x="40780" y="2887557"/>
        <a:ext cx="5920550" cy="7538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61D81-58ED-456A-9AD2-8FBFE2F3035D}"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EE4AA-123A-4CBA-A51A-8C0887FB172C}" type="slidenum">
              <a:rPr lang="en-US" smtClean="0"/>
              <a:t>‹#›</a:t>
            </a:fld>
            <a:endParaRPr lang="en-US"/>
          </a:p>
        </p:txBody>
      </p:sp>
    </p:spTree>
    <p:extLst>
      <p:ext uri="{BB962C8B-B14F-4D97-AF65-F5344CB8AC3E}">
        <p14:creationId xmlns:p14="http://schemas.microsoft.com/office/powerpoint/2010/main" val="33958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Benjamin Huus, and today our team will be going over our Data Warehouse and mining term project</a:t>
            </a:r>
          </a:p>
        </p:txBody>
      </p:sp>
      <p:sp>
        <p:nvSpPr>
          <p:cNvPr id="4" name="Slide Number Placeholder 3"/>
          <p:cNvSpPr>
            <a:spLocks noGrp="1"/>
          </p:cNvSpPr>
          <p:nvPr>
            <p:ph type="sldNum" sz="quarter" idx="5"/>
          </p:nvPr>
        </p:nvSpPr>
        <p:spPr/>
        <p:txBody>
          <a:bodyPr/>
          <a:lstStyle/>
          <a:p>
            <a:fld id="{31BEE4AA-123A-4CBA-A51A-8C0887FB172C}" type="slidenum">
              <a:rPr lang="en-US" smtClean="0"/>
              <a:t>1</a:t>
            </a:fld>
            <a:endParaRPr lang="en-US"/>
          </a:p>
        </p:txBody>
      </p:sp>
    </p:spTree>
    <p:extLst>
      <p:ext uri="{BB962C8B-B14F-4D97-AF65-F5344CB8AC3E}">
        <p14:creationId xmlns:p14="http://schemas.microsoft.com/office/powerpoint/2010/main" val="1961232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Next, we have the dimensional tables. One example of a dimensional table is the Book table. This dimensional table holds information such as the book title, number of pages, publication date, etc. Because we are operating in the mindset of a snowflake schema, we’ll want to normalize this dimension table to help improve the storage efficiency. The book table is normalized by creating the deeper dimensional tables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book_language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publisher. These tables are connected on the foreign keys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language_id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publisher_id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Finally, the leaf node dimension tables,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book_language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publisher make our schema a snowflake.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cs typeface="Times New Roman" panose="02020603050405020304" pitchFamily="18" charset="0"/>
              </a:rPr>
              <a:t>For the entire code used to generate this schema, please see our </a:t>
            </a:r>
            <a:r>
              <a:rPr lang="en-US" sz="1800" kern="100" dirty="0" err="1">
                <a:effectLst/>
                <a:latin typeface="Aptos" panose="020B0004020202020204" pitchFamily="34" charset="0"/>
                <a:cs typeface="Times New Roman" panose="02020603050405020304" pitchFamily="18" charset="0"/>
              </a:rPr>
              <a:t>github</a:t>
            </a:r>
            <a:r>
              <a:rPr lang="en-US" sz="1800" kern="100" dirty="0">
                <a:effectLst/>
                <a:latin typeface="Aptos" panose="020B0004020202020204" pitchFamily="34" charset="0"/>
                <a:cs typeface="Times New Roman" panose="02020603050405020304" pitchFamily="18" charset="0"/>
              </a:rPr>
              <a:t> link.</a:t>
            </a:r>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10</a:t>
            </a:fld>
            <a:endParaRPr lang="en-US"/>
          </a:p>
        </p:txBody>
      </p:sp>
    </p:spTree>
    <p:extLst>
      <p:ext uri="{BB962C8B-B14F-4D97-AF65-F5344CB8AC3E}">
        <p14:creationId xmlns:p14="http://schemas.microsoft.com/office/powerpoint/2010/main" val="373844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final ERD diagram for this schema is a bit complicated due to the nature of a snowflake schema, but on this diagram you can see the central fact table in green connecting to each of the dimension tables, and from those dimensional tables, additional attribute tables are branching out. With that, a snowflake schema has been implemented. </a:t>
            </a:r>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11</a:t>
            </a:fld>
            <a:endParaRPr lang="en-US"/>
          </a:p>
        </p:txBody>
      </p:sp>
    </p:spTree>
    <p:extLst>
      <p:ext uri="{BB962C8B-B14F-4D97-AF65-F5344CB8AC3E}">
        <p14:creationId xmlns:p14="http://schemas.microsoft.com/office/powerpoint/2010/main" val="193284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None/>
            </a:pPr>
            <a:r>
              <a:rPr lang="en-US" dirty="0"/>
              <a:t>The star schema is also a type of database schema used in data warehousing and business intelligence, designed for Online Analytical Processing (OLAP), enabling efficient querying and reporting. </a:t>
            </a:r>
            <a:r>
              <a:rPr lang="en-US" dirty="0" err="1"/>
              <a:t>Noramally</a:t>
            </a:r>
            <a:r>
              <a:rPr lang="en-US" dirty="0"/>
              <a:t> it is organized into fact tables and dimension tables.</a:t>
            </a:r>
          </a:p>
          <a:p>
            <a:pPr algn="just">
              <a:buFont typeface="Arial" panose="020B0604020202020204" pitchFamily="34" charset="0"/>
              <a:buNone/>
            </a:pPr>
            <a:r>
              <a:rPr lang="en-US" b="0" dirty="0"/>
              <a:t>Where Fact Tables s</a:t>
            </a:r>
            <a:r>
              <a:rPr lang="en-US" dirty="0"/>
              <a:t>tore quantitative data for analysis </a:t>
            </a:r>
            <a:r>
              <a:rPr lang="en-US" sz="1800" b="0" dirty="0"/>
              <a:t>and the Dimension Tables store </a:t>
            </a:r>
            <a:r>
              <a:rPr lang="en-US" dirty="0"/>
              <a:t>descriptive information about the facts.</a:t>
            </a:r>
          </a:p>
          <a:p>
            <a:pPr algn="just">
              <a:buFont typeface="Arial" panose="020B0604020202020204" pitchFamily="34" charset="0"/>
              <a:buNone/>
            </a:pPr>
            <a:r>
              <a:rPr lang="en-US" dirty="0"/>
              <a:t>Here the Dimension tables are typically not normalized, simplifying the schema and improving query performance. It is simple to use, with a clear separation between facts and dimensions and Optimized for complex queries and large data sets by reducing the number of joins needed.</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12</a:t>
            </a:fld>
            <a:endParaRPr lang="en-US"/>
          </a:p>
        </p:txBody>
      </p:sp>
    </p:spTree>
    <p:extLst>
      <p:ext uri="{BB962C8B-B14F-4D97-AF65-F5344CB8AC3E}">
        <p14:creationId xmlns:p14="http://schemas.microsoft.com/office/powerpoint/2010/main" val="884756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Redundant data in dimension tables can lead to quicker access times, but also Increases storage requirements and potential for inconsistencies. These are Optimized for read-heavy operations and complex queries but Not optimized for environments with heavy write operations. And Redundant data can make maintenance and updates more challenging.</a:t>
            </a:r>
          </a:p>
        </p:txBody>
      </p:sp>
      <p:sp>
        <p:nvSpPr>
          <p:cNvPr id="4" name="Slide Number Placeholder 3"/>
          <p:cNvSpPr>
            <a:spLocks noGrp="1"/>
          </p:cNvSpPr>
          <p:nvPr>
            <p:ph type="sldNum" sz="quarter" idx="5"/>
          </p:nvPr>
        </p:nvSpPr>
        <p:spPr/>
        <p:txBody>
          <a:bodyPr/>
          <a:lstStyle/>
          <a:p>
            <a:fld id="{31BEE4AA-123A-4CBA-A51A-8C0887FB172C}" type="slidenum">
              <a:rPr lang="en-US" smtClean="0"/>
              <a:t>13</a:t>
            </a:fld>
            <a:endParaRPr lang="en-US"/>
          </a:p>
        </p:txBody>
      </p:sp>
    </p:spTree>
    <p:extLst>
      <p:ext uri="{BB962C8B-B14F-4D97-AF65-F5344CB8AC3E}">
        <p14:creationId xmlns:p14="http://schemas.microsoft.com/office/powerpoint/2010/main" val="1305621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goal in this project is to </a:t>
            </a:r>
            <a:r>
              <a:rPr lang="en-US" sz="1200" b="0" i="0" dirty="0">
                <a:effectLst/>
                <a:highlight>
                  <a:srgbClr val="FFFFFF"/>
                </a:highlight>
                <a:latin typeface="-apple-system"/>
              </a:rPr>
              <a:t>extract data from a transactional and transform it and then load into a structured data warehouse, In this project we have used SSIS (</a:t>
            </a:r>
            <a:r>
              <a:rPr lang="en-US" b="0" i="0" dirty="0">
                <a:solidFill>
                  <a:srgbClr val="5F6368"/>
                </a:solidFill>
                <a:effectLst/>
                <a:highlight>
                  <a:srgbClr val="FFFFFF"/>
                </a:highlight>
                <a:latin typeface="Roboto" panose="02000000000000000000" pitchFamily="2" charset="0"/>
              </a:rPr>
              <a:t>SQL Server Integration Services</a:t>
            </a:r>
            <a:r>
              <a:rPr lang="en-US" sz="1200" b="0" i="0" dirty="0">
                <a:effectLst/>
                <a:highlight>
                  <a:srgbClr val="FFFFFF"/>
                </a:highlight>
                <a:latin typeface="-apple-system"/>
              </a:rPr>
              <a:t>) for building the pipelines.</a:t>
            </a:r>
            <a:endParaRPr lang="en-US" b="0" dirty="0"/>
          </a:p>
        </p:txBody>
      </p:sp>
      <p:sp>
        <p:nvSpPr>
          <p:cNvPr id="4" name="Slide Number Placeholder 3"/>
          <p:cNvSpPr>
            <a:spLocks noGrp="1"/>
          </p:cNvSpPr>
          <p:nvPr>
            <p:ph type="sldNum" sz="quarter" idx="5"/>
          </p:nvPr>
        </p:nvSpPr>
        <p:spPr/>
        <p:txBody>
          <a:bodyPr/>
          <a:lstStyle/>
          <a:p>
            <a:fld id="{31BEE4AA-123A-4CBA-A51A-8C0887FB172C}" type="slidenum">
              <a:rPr lang="en-US" smtClean="0"/>
              <a:t>14</a:t>
            </a:fld>
            <a:endParaRPr lang="en-US"/>
          </a:p>
        </p:txBody>
      </p:sp>
    </p:spTree>
    <p:extLst>
      <p:ext uri="{BB962C8B-B14F-4D97-AF65-F5344CB8AC3E}">
        <p14:creationId xmlns:p14="http://schemas.microsoft.com/office/powerpoint/2010/main" val="4277930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ERD diagram for the gravity books database. Here you can see all the tables and their relationship with the others. I will also add a reference for this DB which includes all the necessary </a:t>
            </a:r>
            <a:r>
              <a:rPr lang="en-US" dirty="0" err="1"/>
              <a:t>sql</a:t>
            </a:r>
            <a:r>
              <a:rPr lang="en-US" dirty="0"/>
              <a:t> scripts for populating data at the end. </a:t>
            </a:r>
          </a:p>
        </p:txBody>
      </p:sp>
      <p:sp>
        <p:nvSpPr>
          <p:cNvPr id="4" name="Slide Number Placeholder 3"/>
          <p:cNvSpPr>
            <a:spLocks noGrp="1"/>
          </p:cNvSpPr>
          <p:nvPr>
            <p:ph type="sldNum" sz="quarter" idx="5"/>
          </p:nvPr>
        </p:nvSpPr>
        <p:spPr/>
        <p:txBody>
          <a:bodyPr/>
          <a:lstStyle/>
          <a:p>
            <a:fld id="{31BEE4AA-123A-4CBA-A51A-8C0887FB172C}" type="slidenum">
              <a:rPr lang="en-US" smtClean="0"/>
              <a:t>15</a:t>
            </a:fld>
            <a:endParaRPr lang="en-US"/>
          </a:p>
        </p:txBody>
      </p:sp>
    </p:spTree>
    <p:extLst>
      <p:ext uri="{BB962C8B-B14F-4D97-AF65-F5344CB8AC3E}">
        <p14:creationId xmlns:p14="http://schemas.microsoft.com/office/powerpoint/2010/main" val="235766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what you see is the star schema designed for the gravity books sales DB, you can see the fact table in the center surrounded by the dimension tables as discussed by Benjamin in pervious slides.</a:t>
            </a:r>
          </a:p>
        </p:txBody>
      </p:sp>
      <p:sp>
        <p:nvSpPr>
          <p:cNvPr id="4" name="Slide Number Placeholder 3"/>
          <p:cNvSpPr>
            <a:spLocks noGrp="1"/>
          </p:cNvSpPr>
          <p:nvPr>
            <p:ph type="sldNum" sz="quarter" idx="5"/>
          </p:nvPr>
        </p:nvSpPr>
        <p:spPr/>
        <p:txBody>
          <a:bodyPr/>
          <a:lstStyle/>
          <a:p>
            <a:fld id="{31BEE4AA-123A-4CBA-A51A-8C0887FB172C}" type="slidenum">
              <a:rPr lang="en-US" smtClean="0"/>
              <a:t>16</a:t>
            </a:fld>
            <a:endParaRPr lang="en-US"/>
          </a:p>
        </p:txBody>
      </p:sp>
    </p:spTree>
    <p:extLst>
      <p:ext uri="{BB962C8B-B14F-4D97-AF65-F5344CB8AC3E}">
        <p14:creationId xmlns:p14="http://schemas.microsoft.com/office/powerpoint/2010/main" val="2816965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ETL pipeline design for populating book dimension table in the target warehouse, you can see at the top we are extracting data from a data source which is gravity book sales DB here, and then applying some transformations on the extracted data and then finally loading it in the target warehouse.</a:t>
            </a:r>
          </a:p>
        </p:txBody>
      </p:sp>
      <p:sp>
        <p:nvSpPr>
          <p:cNvPr id="4" name="Slide Number Placeholder 3"/>
          <p:cNvSpPr>
            <a:spLocks noGrp="1"/>
          </p:cNvSpPr>
          <p:nvPr>
            <p:ph type="sldNum" sz="quarter" idx="5"/>
          </p:nvPr>
        </p:nvSpPr>
        <p:spPr/>
        <p:txBody>
          <a:bodyPr/>
          <a:lstStyle/>
          <a:p>
            <a:fld id="{31BEE4AA-123A-4CBA-A51A-8C0887FB172C}" type="slidenum">
              <a:rPr lang="en-US" smtClean="0"/>
              <a:t>17</a:t>
            </a:fld>
            <a:endParaRPr lang="en-US"/>
          </a:p>
        </p:txBody>
      </p:sp>
    </p:spTree>
    <p:extLst>
      <p:ext uri="{BB962C8B-B14F-4D97-AF65-F5344CB8AC3E}">
        <p14:creationId xmlns:p14="http://schemas.microsoft.com/office/powerpoint/2010/main" val="410930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is again same expect that we are doing the pipeline for customer dimension table</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18</a:t>
            </a:fld>
            <a:endParaRPr lang="en-US"/>
          </a:p>
        </p:txBody>
      </p:sp>
    </p:spTree>
    <p:extLst>
      <p:ext uri="{BB962C8B-B14F-4D97-AF65-F5344CB8AC3E}">
        <p14:creationId xmlns:p14="http://schemas.microsoft.com/office/powerpoint/2010/main" val="3277757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thought that the transformation part is not needed, so here I just extracted the data and  directly dumped it in the target warehouse by mapping columns and skipping the transformation phase in the pipeline.</a:t>
            </a:r>
          </a:p>
        </p:txBody>
      </p:sp>
      <p:sp>
        <p:nvSpPr>
          <p:cNvPr id="4" name="Slide Number Placeholder 3"/>
          <p:cNvSpPr>
            <a:spLocks noGrp="1"/>
          </p:cNvSpPr>
          <p:nvPr>
            <p:ph type="sldNum" sz="quarter" idx="5"/>
          </p:nvPr>
        </p:nvSpPr>
        <p:spPr/>
        <p:txBody>
          <a:bodyPr/>
          <a:lstStyle/>
          <a:p>
            <a:fld id="{31BEE4AA-123A-4CBA-A51A-8C0887FB172C}" type="slidenum">
              <a:rPr lang="en-US" smtClean="0"/>
              <a:t>19</a:t>
            </a:fld>
            <a:endParaRPr lang="en-US"/>
          </a:p>
        </p:txBody>
      </p:sp>
    </p:spTree>
    <p:extLst>
      <p:ext uri="{BB962C8B-B14F-4D97-AF65-F5344CB8AC3E}">
        <p14:creationId xmlns:p14="http://schemas.microsoft.com/office/powerpoint/2010/main" val="417148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we chose to discuss the differences of data warehousing using star and snowflake schemas. On this slide you can see a list of topics we will cover.</a:t>
            </a:r>
          </a:p>
        </p:txBody>
      </p:sp>
      <p:sp>
        <p:nvSpPr>
          <p:cNvPr id="4" name="Slide Number Placeholder 3"/>
          <p:cNvSpPr>
            <a:spLocks noGrp="1"/>
          </p:cNvSpPr>
          <p:nvPr>
            <p:ph type="sldNum" sz="quarter" idx="5"/>
          </p:nvPr>
        </p:nvSpPr>
        <p:spPr/>
        <p:txBody>
          <a:bodyPr/>
          <a:lstStyle/>
          <a:p>
            <a:fld id="{31BEE4AA-123A-4CBA-A51A-8C0887FB172C}" type="slidenum">
              <a:rPr lang="en-US" smtClean="0"/>
              <a:t>2</a:t>
            </a:fld>
            <a:endParaRPr lang="en-US"/>
          </a:p>
        </p:txBody>
      </p:sp>
    </p:spTree>
    <p:extLst>
      <p:ext uri="{BB962C8B-B14F-4D97-AF65-F5344CB8AC3E}">
        <p14:creationId xmlns:p14="http://schemas.microsoft.com/office/powerpoint/2010/main" val="2490513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main one, were we extracted data from both gravity book sales database and from the data warehouse itself, and then applied some transformations and then loaded in the Datawarehouse.</a:t>
            </a:r>
          </a:p>
        </p:txBody>
      </p:sp>
      <p:sp>
        <p:nvSpPr>
          <p:cNvPr id="4" name="Slide Number Placeholder 3"/>
          <p:cNvSpPr>
            <a:spLocks noGrp="1"/>
          </p:cNvSpPr>
          <p:nvPr>
            <p:ph type="sldNum" sz="quarter" idx="5"/>
          </p:nvPr>
        </p:nvSpPr>
        <p:spPr/>
        <p:txBody>
          <a:bodyPr/>
          <a:lstStyle/>
          <a:p>
            <a:fld id="{31BEE4AA-123A-4CBA-A51A-8C0887FB172C}" type="slidenum">
              <a:rPr lang="en-US" smtClean="0"/>
              <a:t>20</a:t>
            </a:fld>
            <a:endParaRPr lang="en-US"/>
          </a:p>
        </p:txBody>
      </p:sp>
    </p:spTree>
    <p:extLst>
      <p:ext uri="{BB962C8B-B14F-4D97-AF65-F5344CB8AC3E}">
        <p14:creationId xmlns:p14="http://schemas.microsoft.com/office/powerpoint/2010/main" val="4066993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screen shots of the tables of final Datawarehouse indicating the data is successfully loaded in the target location and showing the pipelines really worked.</a:t>
            </a:r>
          </a:p>
        </p:txBody>
      </p:sp>
      <p:sp>
        <p:nvSpPr>
          <p:cNvPr id="4" name="Slide Number Placeholder 3"/>
          <p:cNvSpPr>
            <a:spLocks noGrp="1"/>
          </p:cNvSpPr>
          <p:nvPr>
            <p:ph type="sldNum" sz="quarter" idx="5"/>
          </p:nvPr>
        </p:nvSpPr>
        <p:spPr/>
        <p:txBody>
          <a:bodyPr/>
          <a:lstStyle/>
          <a:p>
            <a:fld id="{31BEE4AA-123A-4CBA-A51A-8C0887FB172C}" type="slidenum">
              <a:rPr lang="en-US" smtClean="0"/>
              <a:t>21</a:t>
            </a:fld>
            <a:endParaRPr lang="en-US"/>
          </a:p>
        </p:txBody>
      </p:sp>
    </p:spTree>
    <p:extLst>
      <p:ext uri="{BB962C8B-B14F-4D97-AF65-F5344CB8AC3E}">
        <p14:creationId xmlns:p14="http://schemas.microsoft.com/office/powerpoint/2010/main" val="2561597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star schema is a type of database schema that is optimized for data warehousing and online analytical processing (OLAP) applications. It is called a start schema because its structure resembles that of a star, with a central fact table connected to several dimensional tables. The star schema is designed to simplify querying and improve the performance of complex queries by organizing data in a way that makes it easy to understand and navigate.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fact table is the central table in the star schema. It contains data related to the business process being evaluated. Each row in the fact table typically represents a unique event or transaction. Common attributes in the fact table include numeric values such as sales amount, quantity sold, and revenue. The table also contains foreign keys that reference primary keys in the dimension tables, establishing relationships between the fact table and the dimension tables.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Dimension tables surround the fact table and provide descriptive context to the facts. Each dimension table contains attributes that describe aspects of the business process, such as time, product, customer, or geography. Dimension tables are traditionally denormalized, meaning they store redundant data to make it easier and faster to perform queries. Each dimension table has a primary key that uniquely identifies each row, and these primary keys are used as foreign keys in the fact table.</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3</a:t>
            </a:fld>
            <a:endParaRPr lang="en-US"/>
          </a:p>
        </p:txBody>
      </p:sp>
    </p:spTree>
    <p:extLst>
      <p:ext uri="{BB962C8B-B14F-4D97-AF65-F5344CB8AC3E}">
        <p14:creationId xmlns:p14="http://schemas.microsoft.com/office/powerpoint/2010/main" val="653467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many reasons why star schemas are effective for data warehousing. A star schema is fast for querying primarily due to its simplified structure, which is designed to optimize data retrieval and improve query performance. One key reason for the improved query performance is that the dimension tables are typically denormalized. This means that they store redundant data to minimize the number of joins required during queries. This reduces the complexity of queries and improves performance. Denormalized tables allow for fewer tables to be joined, which reduces the time needed to execute queries. A star schema is also a very straight forward data model. With a central fact table and surrounding dimension tables, this makes it easy for users to understand and navigate. However, there is a lower storage efficiency due to data redundancy.</a:t>
            </a:r>
          </a:p>
          <a:p>
            <a:endParaRPr lang="en-US" sz="1800" dirty="0">
              <a:effectLst/>
              <a:latin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clear relationships between the fact table and the dimension tables to simplify query construction, which leads to faster and more efficient query processing.</a:t>
            </a:r>
          </a:p>
          <a:p>
            <a:endParaRPr lang="en-US" sz="1800" dirty="0">
              <a:effectLst/>
              <a:latin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Star schemas are optimized to work for Online Analytical Processing (OLAP), which involves complex queries that aggregate and analyze large amounts of data. The schema’s structure supports efficient aggregation and summarization, which are common operations in OLAP queries. </a:t>
            </a: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Overall, the star schema’s design principles and optimization techniques contribute to its efficiency and speed in querying large datasets in data warehousing environments at the cost of additional storage requirements and complicated row inputs.</a:t>
            </a:r>
            <a:endParaRPr lang="en-US" sz="1800" dirty="0">
              <a:effectLst/>
              <a:latin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4</a:t>
            </a:fld>
            <a:endParaRPr lang="en-US"/>
          </a:p>
        </p:txBody>
      </p:sp>
    </p:spTree>
    <p:extLst>
      <p:ext uri="{BB962C8B-B14F-4D97-AF65-F5344CB8AC3E}">
        <p14:creationId xmlns:p14="http://schemas.microsoft.com/office/powerpoint/2010/main" val="150755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this example, each sales transaction is stored within the Sales table, which is being used as the fact table. You can see various foreign keys within the Sales table such as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ProductID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CustomerID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TimeID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GeographyID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which are used to connect the dimension tables. The dimensional tables in this example are Product, Customer, Time and Geography.</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5</a:t>
            </a:fld>
            <a:endParaRPr lang="en-US"/>
          </a:p>
        </p:txBody>
      </p:sp>
    </p:spTree>
    <p:extLst>
      <p:ext uri="{BB962C8B-B14F-4D97-AF65-F5344CB8AC3E}">
        <p14:creationId xmlns:p14="http://schemas.microsoft.com/office/powerpoint/2010/main" val="4023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snowflake schema is a type of database schema used in data warehousing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it’s also used in OLAP applications. It is an extension of the star schema where the dimension tables are normalized, splitting them into additional tables. This results in a structure that resembles a snowflake, with the fact table at the center connected to several normalized dimension tables. The normalization of dimension tables aims to reduce the data redundancy and improve data integrity.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Similar to the star schema, the fact table in a snowflake schema contains quantitative data related to business processes. The fact table includes foreign keys that reference primary keys in the dimension tables. The key difference between the star and snowflake schema is that in the snowflake schema, the dimension tables are normalized. These tables are decomposed into multiple related tables. The normalization process involves splitting the original dimension tables into smaller tables to eliminate redundancy and ensure data integrity.</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6</a:t>
            </a:fld>
            <a:endParaRPr lang="en-US"/>
          </a:p>
        </p:txBody>
      </p:sp>
    </p:spTree>
    <p:extLst>
      <p:ext uri="{BB962C8B-B14F-4D97-AF65-F5344CB8AC3E}">
        <p14:creationId xmlns:p14="http://schemas.microsoft.com/office/powerpoint/2010/main" val="1444606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snowflake schema offers several advantages over the star schema, particularly in areas of data redundancy, integrity, and storage efficiency. The snowflake schema normalizes dimension tables, which means that data is stored in a more structured manner, reducing redundancy. Each piece of information is stored only once, which saves storage space and avoids the need for duplicate entries. By normalizing the dimensional tables, the snowflake schema ensures data consistency and integrity. Any updates to a piece of information are made in one place, reducing the risk of data anomalies and ensuring that all references to that data are consistent. Since the data is not duplicated, the snowflake schema can be more storage efficient. This can be particularly beneficial in large data warehouses where storage costs are a concern. Normalized tables make it easier to update and maintain the database. Changes to dimension attributes need to be made in only one place, reducing the effort required to keep the database current and accurate. A snowflake schema is more complex and hierarchical which can make it easier to organize and categorize data logically. The snowflake schema can be more scalable for very large databases with many dimensions and attributes. </a:t>
            </a:r>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7</a:t>
            </a:fld>
            <a:endParaRPr lang="en-US"/>
          </a:p>
        </p:txBody>
      </p:sp>
    </p:spTree>
    <p:extLst>
      <p:ext uri="{BB962C8B-B14F-4D97-AF65-F5344CB8AC3E}">
        <p14:creationId xmlns:p14="http://schemas.microsoft.com/office/powerpoint/2010/main" val="146277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you can see in this example of a snowflake schema, the fact table is again a Sales table, or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fact_sales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then breaks into four dimensional tables: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dim_product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dim_customer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dim_store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dim_date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Each of these dimensional tables are connected to the fact table by foreign keys: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product_id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customer_id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store_id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purchase_date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Unlike the star schema, the dimensional tables are normalized. This means that each of the dimension tables are then broken down further into smaller dimensional tables. The resulting data model resembles a snowflake, hence the name.</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8</a:t>
            </a:fld>
            <a:endParaRPr lang="en-US"/>
          </a:p>
        </p:txBody>
      </p:sp>
    </p:spTree>
    <p:extLst>
      <p:ext uri="{BB962C8B-B14F-4D97-AF65-F5344CB8AC3E}">
        <p14:creationId xmlns:p14="http://schemas.microsoft.com/office/powerpoint/2010/main" val="2015905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our team implemented a snowflake schema for a dataset of book sales for a fictional store called Gravity books. This dataset can be found using the links found in our report. </a:t>
            </a:r>
          </a:p>
          <a:p>
            <a:endParaRPr lang="en-US" dirty="0"/>
          </a:p>
          <a:p>
            <a:r>
              <a:rPr lang="en-US" dirty="0"/>
              <a:t>First we’ll look at the code used to generate the snowflake fact table, or the central table in the snowflake.</a:t>
            </a:r>
          </a:p>
          <a:p>
            <a:endParaRPr lang="en-US" dirty="0"/>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this implementation, the fact table was: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fact_order_line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fact_order_line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table consists of transactional information for the fictional bookstore Gravity Books. Some of the transactional information includes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order_id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book_id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price,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order_date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etc. Because it is a fact table, there are multiple foreign keys to connect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dimesion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tables. These tier one dimensional tables are:</a:t>
            </a:r>
          </a:p>
          <a:p>
            <a:pPr marL="342900" marR="0" lvl="0" indent="-342900">
              <a:lnSpc>
                <a:spcPct val="115000"/>
              </a:lnSpc>
              <a:spcBef>
                <a:spcPts val="0"/>
              </a:spcBef>
              <a:spcAft>
                <a:spcPts val="0"/>
              </a:spcAft>
              <a:buFont typeface="+mj-lt"/>
              <a:buAutoNum type="arabicPeriod"/>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Cust_order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the customer orders dimensional table</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Book – each of the book properties is located in this dimension table</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Customer – Information for each customer is stored in this table</a:t>
            </a:r>
          </a:p>
          <a:p>
            <a:pPr marL="342900" marR="0" lvl="0" indent="-342900">
              <a:lnSpc>
                <a:spcPct val="115000"/>
              </a:lnSpc>
              <a:spcBef>
                <a:spcPts val="0"/>
              </a:spcBef>
              <a:spcAft>
                <a:spcPts val="0"/>
              </a:spcAft>
              <a:buFont typeface="+mj-lt"/>
              <a:buAutoNum type="arabicPeriod"/>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Shipping_method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shipping information</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Address – Address information</a:t>
            </a:r>
          </a:p>
          <a:p>
            <a:pPr marL="342900" marR="0" lvl="0" indent="-342900">
              <a:lnSpc>
                <a:spcPct val="115000"/>
              </a:lnSpc>
              <a:spcBef>
                <a:spcPts val="0"/>
              </a:spcBef>
              <a:spcAft>
                <a:spcPts val="800"/>
              </a:spcAft>
              <a:buFont typeface="+mj-lt"/>
              <a:buAutoNum type="arabicPeriod"/>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Order_status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 simple normalized table that defines the status of orders</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9</a:t>
            </a:fld>
            <a:endParaRPr lang="en-US"/>
          </a:p>
        </p:txBody>
      </p:sp>
    </p:spTree>
    <p:extLst>
      <p:ext uri="{BB962C8B-B14F-4D97-AF65-F5344CB8AC3E}">
        <p14:creationId xmlns:p14="http://schemas.microsoft.com/office/powerpoint/2010/main" val="70832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84C33-6F94-E575-E82E-D29F96BF9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85FABB-F2D4-BE99-8F43-6F364901B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C421F7-6D2D-6F47-976E-C045A228181F}"/>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52EC079D-A657-3FF5-05FA-05A8B7E45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4EAA8-B60E-4956-2BBD-49412FE66D6D}"/>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414664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45EF-6AB5-EDEE-2700-C4773AD7B1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B907A7-8AB3-DD74-3203-7705617006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2082-6000-5F62-F39B-10B10E2783FD}"/>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8E89645E-0F86-5B37-1CF5-8B9BD96D8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5BD31-5E91-336B-527E-9FF7CFA9521C}"/>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03818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9142D5-E02E-4F50-119F-24FD69CAFA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EB588D-6439-7B59-5223-2EC73183B4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E74DAB-4BD0-AF24-8ACB-5179EFBFBE26}"/>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68556911-5B8B-4938-8064-0876BF695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8F37C-0713-3F3C-7CB0-5B2F4F04F345}"/>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231697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D625-6691-E4E0-04A5-4BC771132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A03A8-6E7A-2F83-C59E-6DCFF4929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6E290-E3DC-F5BF-C972-0E7F6FFE3B26}"/>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3337ECA1-1583-D32C-3EDD-575BE5CF2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43335-2266-8811-0186-C655DDAFB059}"/>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429273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DBE2-471D-9FAD-1768-AB2DE32314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AB5152-7499-C11F-D556-782086C294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ACD839-287B-6CE4-108E-64A7112C6AB3}"/>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412619ED-3F42-B6C1-6D31-8E31030A9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993FB-74E4-0F90-6011-50BDB06022CD}"/>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49697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E3FF-642C-F0AD-35E1-076A373B39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930DE-CA6D-8970-2EE3-CBCF5E73D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6BC894-C52F-F012-BEDA-94F633A9A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69AE5D-E899-93BD-34D9-BC403FF7EB41}"/>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6" name="Footer Placeholder 5">
            <a:extLst>
              <a:ext uri="{FF2B5EF4-FFF2-40B4-BE49-F238E27FC236}">
                <a16:creationId xmlns:a16="http://schemas.microsoft.com/office/drawing/2014/main" id="{0DE06631-6484-5738-F62D-7040007DB8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CFACB-5F10-DF2F-8B95-3CB6C8F60CDF}"/>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188008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89B6-B253-5BEF-6FF2-4A1E3DF402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C6B453-8075-1DA8-5E2C-98208B3085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F27BA-C4DA-6BFD-134E-ABCA100198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E77171-07E6-D76F-DDAE-9C75FBBEB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AEA00-C9E0-FA03-1D60-705DE4822E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9A8FA2-6BA2-99FA-403F-58AA42FFC55D}"/>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8" name="Footer Placeholder 7">
            <a:extLst>
              <a:ext uri="{FF2B5EF4-FFF2-40B4-BE49-F238E27FC236}">
                <a16:creationId xmlns:a16="http://schemas.microsoft.com/office/drawing/2014/main" id="{DF5127B8-CCDC-3582-A6AC-E0FC9D369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5185DB-7D77-AF39-21DA-1AC44677574A}"/>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166448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A7D0-CE28-F190-6224-F5AF76F8BA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BFD9F6-8777-2D53-B798-549B080B2199}"/>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4" name="Footer Placeholder 3">
            <a:extLst>
              <a:ext uri="{FF2B5EF4-FFF2-40B4-BE49-F238E27FC236}">
                <a16:creationId xmlns:a16="http://schemas.microsoft.com/office/drawing/2014/main" id="{309CFCAC-E8A1-FCFF-7064-800CCB152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6DD15F-470C-D397-C84E-D1CE90DC59F8}"/>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3670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AC8F0A-E6FB-88E9-BCD1-2696F755DB72}"/>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3" name="Footer Placeholder 2">
            <a:extLst>
              <a:ext uri="{FF2B5EF4-FFF2-40B4-BE49-F238E27FC236}">
                <a16:creationId xmlns:a16="http://schemas.microsoft.com/office/drawing/2014/main" id="{39776955-DDCC-4C0C-215C-F25D1CE2DE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C2D8B6-072E-E6A2-750A-D3876D7DB827}"/>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282030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459F-9FCC-7124-D742-01FCC4CA1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52AFA7-A85D-6867-FA4C-172AAC83F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4AEE09-26C9-EFBC-D5AA-3EF2F17A1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773D66-D6FA-B6DB-DFA0-9DC5FF7148DA}"/>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6" name="Footer Placeholder 5">
            <a:extLst>
              <a:ext uri="{FF2B5EF4-FFF2-40B4-BE49-F238E27FC236}">
                <a16:creationId xmlns:a16="http://schemas.microsoft.com/office/drawing/2014/main" id="{E6A29601-EBBE-F4CE-BD26-8EA3644453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1A424-1883-4AE7-E861-C1F6A1325E89}"/>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33342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9874-4E13-8F4C-BB09-3FA1961D8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241A45-63C1-1450-F12C-FBAD6ADE51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AFB974-1D34-3AF8-2286-0B5EB99FE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CB683A-1956-57F8-5D20-58FE3B6306DB}"/>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6" name="Footer Placeholder 5">
            <a:extLst>
              <a:ext uri="{FF2B5EF4-FFF2-40B4-BE49-F238E27FC236}">
                <a16:creationId xmlns:a16="http://schemas.microsoft.com/office/drawing/2014/main" id="{00B86EF8-D632-9AAB-2B93-39C94F24D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6660E-39F8-5B2E-DE37-F43431838FF8}"/>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556665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7D93F-6E9A-2229-8B04-04C66D00A4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07C5A2-BFDB-4A48-0B22-5799D17B74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01FC8-DD83-EDCB-1999-413E3A40F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532BF84B-DD65-48C5-8664-49A8E0181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FF1C7B-775E-93C3-DD30-9807F03C0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BCDC4F-9059-47E0-81CB-A5DF7411D138}" type="slidenum">
              <a:rPr lang="en-US" smtClean="0"/>
              <a:t>‹#›</a:t>
            </a:fld>
            <a:endParaRPr lang="en-US"/>
          </a:p>
        </p:txBody>
      </p:sp>
    </p:spTree>
    <p:extLst>
      <p:ext uri="{BB962C8B-B14F-4D97-AF65-F5344CB8AC3E}">
        <p14:creationId xmlns:p14="http://schemas.microsoft.com/office/powerpoint/2010/main" val="428867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pngall.com/aim-png/" TargetMode="External"/><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4.jpe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5.jpeg"/><Relationship Id="rId10" Type="http://schemas.microsoft.com/office/2007/relationships/diagramDrawing" Target="../diagrams/drawing3.xml"/><Relationship Id="rId4" Type="http://schemas.openxmlformats.org/officeDocument/2006/relationships/notesSlide" Target="../notesSlides/notesSlide4.xml"/><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8E2F8167-FA57-975D-DB94-484EFCB9B243}"/>
              </a:ext>
            </a:extLst>
          </p:cNvPr>
          <p:cNvPicPr>
            <a:picLocks noChangeAspect="1"/>
          </p:cNvPicPr>
          <p:nvPr/>
        </p:nvPicPr>
        <p:blipFill>
          <a:blip r:embed="rId5">
            <a:alphaModFix amt="50000"/>
          </a:blip>
          <a:srcRect t="13127"/>
          <a:stretch/>
        </p:blipFill>
        <p:spPr>
          <a:xfrm>
            <a:off x="20" y="1"/>
            <a:ext cx="12191980" cy="6857999"/>
          </a:xfrm>
          <a:prstGeom prst="rect">
            <a:avLst/>
          </a:prstGeom>
        </p:spPr>
      </p:pic>
      <p:sp>
        <p:nvSpPr>
          <p:cNvPr id="2" name="Title 1">
            <a:extLst>
              <a:ext uri="{FF2B5EF4-FFF2-40B4-BE49-F238E27FC236}">
                <a16:creationId xmlns:a16="http://schemas.microsoft.com/office/drawing/2014/main" id="{7A32BD68-898A-57D0-9EEC-25D8767709BA}"/>
              </a:ext>
            </a:extLst>
          </p:cNvPr>
          <p:cNvSpPr>
            <a:spLocks noGrp="1"/>
          </p:cNvSpPr>
          <p:nvPr>
            <p:ph type="ctrTitle"/>
          </p:nvPr>
        </p:nvSpPr>
        <p:spPr>
          <a:xfrm>
            <a:off x="1524000" y="1122362"/>
            <a:ext cx="9144000" cy="2497660"/>
          </a:xfrm>
        </p:spPr>
        <p:txBody>
          <a:bodyPr>
            <a:normAutofit/>
          </a:bodyPr>
          <a:lstStyle/>
          <a:p>
            <a:r>
              <a:rPr lang="en-US" dirty="0">
                <a:solidFill>
                  <a:srgbClr val="FFFFFF"/>
                </a:solidFill>
              </a:rPr>
              <a:t>Data WH Mining Term Project</a:t>
            </a:r>
          </a:p>
        </p:txBody>
      </p:sp>
      <p:sp>
        <p:nvSpPr>
          <p:cNvPr id="3" name="Subtitle 2">
            <a:extLst>
              <a:ext uri="{FF2B5EF4-FFF2-40B4-BE49-F238E27FC236}">
                <a16:creationId xmlns:a16="http://schemas.microsoft.com/office/drawing/2014/main" id="{31307B49-7A42-3869-E710-D990D44671B2}"/>
              </a:ext>
            </a:extLst>
          </p:cNvPr>
          <p:cNvSpPr>
            <a:spLocks noGrp="1"/>
          </p:cNvSpPr>
          <p:nvPr>
            <p:ph type="subTitle" idx="1"/>
          </p:nvPr>
        </p:nvSpPr>
        <p:spPr>
          <a:xfrm>
            <a:off x="1524000" y="4159404"/>
            <a:ext cx="9144000" cy="1098395"/>
          </a:xfrm>
        </p:spPr>
        <p:txBody>
          <a:bodyPr>
            <a:noAutofit/>
          </a:bodyPr>
          <a:lstStyle/>
          <a:p>
            <a:r>
              <a:rPr lang="en-US" dirty="0">
                <a:solidFill>
                  <a:srgbClr val="FFFFFF"/>
                </a:solidFill>
                <a:latin typeface="Times New Roman" panose="02020603050405020304" pitchFamily="18" charset="0"/>
                <a:cs typeface="Times New Roman" panose="02020603050405020304" pitchFamily="18" charset="0"/>
              </a:rPr>
              <a:t>Team 6:</a:t>
            </a:r>
          </a:p>
          <a:p>
            <a:r>
              <a:rPr lang="en-US" dirty="0">
                <a:solidFill>
                  <a:srgbClr val="FFFFFF"/>
                </a:solidFill>
                <a:latin typeface="Times New Roman" panose="02020603050405020304" pitchFamily="18" charset="0"/>
                <a:cs typeface="Times New Roman" panose="02020603050405020304" pitchFamily="18" charset="0"/>
              </a:rPr>
              <a:t>Benjamin Huus</a:t>
            </a:r>
          </a:p>
          <a:p>
            <a:r>
              <a:rPr lang="en-US" dirty="0">
                <a:solidFill>
                  <a:srgbClr val="FFFFFF"/>
                </a:solidFill>
                <a:latin typeface="Times New Roman" panose="02020603050405020304" pitchFamily="18" charset="0"/>
                <a:cs typeface="Times New Roman" panose="02020603050405020304" pitchFamily="18" charset="0"/>
              </a:rPr>
              <a:t>Raja </a:t>
            </a:r>
            <a:r>
              <a:rPr lang="en-US" dirty="0" err="1">
                <a:solidFill>
                  <a:srgbClr val="FFFFFF"/>
                </a:solidFill>
                <a:latin typeface="Times New Roman" panose="02020603050405020304" pitchFamily="18" charset="0"/>
                <a:cs typeface="Times New Roman" panose="02020603050405020304" pitchFamily="18" charset="0"/>
              </a:rPr>
              <a:t>Yeswanth</a:t>
            </a:r>
            <a:r>
              <a:rPr lang="en-US" dirty="0">
                <a:solidFill>
                  <a:srgbClr val="FFFFFF"/>
                </a:solidFill>
                <a:latin typeface="Times New Roman" panose="02020603050405020304" pitchFamily="18" charset="0"/>
                <a:cs typeface="Times New Roman" panose="02020603050405020304" pitchFamily="18" charset="0"/>
              </a:rPr>
              <a:t> </a:t>
            </a:r>
            <a:r>
              <a:rPr lang="en-US" dirty="0" err="1">
                <a:solidFill>
                  <a:srgbClr val="FFFFFF"/>
                </a:solidFill>
                <a:latin typeface="Times New Roman" panose="02020603050405020304" pitchFamily="18" charset="0"/>
                <a:cs typeface="Times New Roman" panose="02020603050405020304" pitchFamily="18" charset="0"/>
              </a:rPr>
              <a:t>Nalamati</a:t>
            </a:r>
            <a:endParaRPr lang="en-US" dirty="0">
              <a:solidFill>
                <a:srgbClr val="FFFFFF"/>
              </a:solidFill>
              <a:latin typeface="Times New Roman" panose="02020603050405020304" pitchFamily="18" charset="0"/>
              <a:cs typeface="Times New Roman" panose="02020603050405020304" pitchFamily="18" charset="0"/>
            </a:endParaRPr>
          </a:p>
          <a:p>
            <a:r>
              <a:rPr lang="en-US" dirty="0" err="1">
                <a:solidFill>
                  <a:srgbClr val="FFFFFF"/>
                </a:solidFill>
                <a:latin typeface="Times New Roman" panose="02020603050405020304" pitchFamily="18" charset="0"/>
                <a:cs typeface="Times New Roman" panose="02020603050405020304" pitchFamily="18" charset="0"/>
              </a:rPr>
              <a:t>Sreenilaya</a:t>
            </a:r>
            <a:r>
              <a:rPr lang="en-US" dirty="0">
                <a:solidFill>
                  <a:srgbClr val="FFFFFF"/>
                </a:solidFill>
                <a:latin typeface="Times New Roman" panose="02020603050405020304" pitchFamily="18" charset="0"/>
                <a:cs typeface="Times New Roman" panose="02020603050405020304" pitchFamily="18" charset="0"/>
              </a:rPr>
              <a:t> </a:t>
            </a:r>
            <a:r>
              <a:rPr lang="en-US" dirty="0" err="1">
                <a:solidFill>
                  <a:srgbClr val="FFFFFF"/>
                </a:solidFill>
                <a:latin typeface="Times New Roman" panose="02020603050405020304" pitchFamily="18" charset="0"/>
                <a:cs typeface="Times New Roman" panose="02020603050405020304" pitchFamily="18" charset="0"/>
              </a:rPr>
              <a:t>Cherukumalli</a:t>
            </a:r>
            <a:endParaRPr lang="en-US" dirty="0">
              <a:solidFill>
                <a:srgbClr val="FFFFFF"/>
              </a:solidFill>
              <a:latin typeface="Times New Roman" panose="02020603050405020304" pitchFamily="18" charset="0"/>
              <a:cs typeface="Times New Roman" panose="02020603050405020304" pitchFamily="18" charset="0"/>
            </a:endParaRPr>
          </a:p>
        </p:txBody>
      </p:sp>
      <p:pic>
        <p:nvPicPr>
          <p:cNvPr id="19" name="Audio 18">
            <a:hlinkClick r:id="" action="ppaction://media"/>
            <a:extLst>
              <a:ext uri="{FF2B5EF4-FFF2-40B4-BE49-F238E27FC236}">
                <a16:creationId xmlns:a16="http://schemas.microsoft.com/office/drawing/2014/main" id="{03D47CCC-C013-4442-B4E0-700C5F8722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111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776"/>
    </mc:Choice>
    <mc:Fallback xmlns="">
      <p:transition spd="slow" advTm="9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29DAFB4-56A8-FEEE-EB90-A718BE5B4C94}"/>
              </a:ext>
            </a:extLst>
          </p:cNvPr>
          <p:cNvSpPr>
            <a:spLocks noGrp="1"/>
          </p:cNvSpPr>
          <p:nvPr>
            <p:ph type="title"/>
          </p:nvPr>
        </p:nvSpPr>
        <p:spPr>
          <a:xfrm>
            <a:off x="1371598" y="319314"/>
            <a:ext cx="9477377" cy="1030515"/>
          </a:xfrm>
        </p:spPr>
        <p:txBody>
          <a:bodyPr anchor="ctr">
            <a:normAutofit/>
          </a:bodyPr>
          <a:lstStyle/>
          <a:p>
            <a:r>
              <a:rPr lang="en-US" sz="3700">
                <a:solidFill>
                  <a:srgbClr val="FFFFFF"/>
                </a:solidFill>
              </a:rPr>
              <a:t>Snowflake Implementation – Dimension Tables</a:t>
            </a:r>
          </a:p>
        </p:txBody>
      </p:sp>
      <p:pic>
        <p:nvPicPr>
          <p:cNvPr id="4" name="Content Placeholder 3" descr="A computer code with blue text&#10;&#10;Description automatically generated">
            <a:extLst>
              <a:ext uri="{FF2B5EF4-FFF2-40B4-BE49-F238E27FC236}">
                <a16:creationId xmlns:a16="http://schemas.microsoft.com/office/drawing/2014/main" id="{BF1AF708-9657-BF9D-49D3-ACEFE0B95554}"/>
              </a:ext>
            </a:extLst>
          </p:cNvPr>
          <p:cNvPicPr>
            <a:picLocks noChangeAspect="1"/>
          </p:cNvPicPr>
          <p:nvPr/>
        </p:nvPicPr>
        <p:blipFill>
          <a:blip r:embed="rId5"/>
          <a:stretch>
            <a:fillRect/>
          </a:stretch>
        </p:blipFill>
        <p:spPr>
          <a:xfrm>
            <a:off x="1371598" y="2548946"/>
            <a:ext cx="4565251" cy="1620663"/>
          </a:xfrm>
          <a:prstGeom prst="rect">
            <a:avLst/>
          </a:prstGeom>
        </p:spPr>
      </p:pic>
      <p:pic>
        <p:nvPicPr>
          <p:cNvPr id="5" name="Picture 4" descr="A close up of a computer screen&#10;&#10;Description automatically generated">
            <a:extLst>
              <a:ext uri="{FF2B5EF4-FFF2-40B4-BE49-F238E27FC236}">
                <a16:creationId xmlns:a16="http://schemas.microsoft.com/office/drawing/2014/main" id="{72FA277B-E0D9-4543-CAB5-3856370C70D9}"/>
              </a:ext>
            </a:extLst>
          </p:cNvPr>
          <p:cNvPicPr>
            <a:picLocks noChangeAspect="1"/>
          </p:cNvPicPr>
          <p:nvPr/>
        </p:nvPicPr>
        <p:blipFill>
          <a:blip r:embed="rId6"/>
          <a:stretch>
            <a:fillRect/>
          </a:stretch>
        </p:blipFill>
        <p:spPr>
          <a:xfrm>
            <a:off x="6267671" y="2604894"/>
            <a:ext cx="4600354" cy="1555836"/>
          </a:xfrm>
          <a:prstGeom prst="rect">
            <a:avLst/>
          </a:prstGeom>
        </p:spPr>
      </p:pic>
      <p:pic>
        <p:nvPicPr>
          <p:cNvPr id="8" name="Audio 7">
            <a:hlinkClick r:id="" action="ppaction://media"/>
            <a:extLst>
              <a:ext uri="{FF2B5EF4-FFF2-40B4-BE49-F238E27FC236}">
                <a16:creationId xmlns:a16="http://schemas.microsoft.com/office/drawing/2014/main" id="{FBED623A-651B-26B8-1F23-F4F83B786E9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1037823"/>
      </p:ext>
    </p:extLst>
  </p:cSld>
  <p:clrMapOvr>
    <a:masterClrMapping/>
  </p:clrMapOvr>
  <mc:AlternateContent xmlns:mc="http://schemas.openxmlformats.org/markup-compatibility/2006" xmlns:p14="http://schemas.microsoft.com/office/powerpoint/2010/main">
    <mc:Choice Requires="p14">
      <p:transition spd="slow" p14:dur="2000" advTm="73150"/>
    </mc:Choice>
    <mc:Fallback xmlns="">
      <p:transition spd="slow" advTm="73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6D8B-6EE3-67FC-D9B4-D395AF9B57B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Snowflake ERD</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54FFC326-2EA5-4959-F818-8A028AE6FBF7}"/>
              </a:ext>
            </a:extLst>
          </p:cNvPr>
          <p:cNvPicPr>
            <a:picLocks noChangeAspect="1"/>
          </p:cNvPicPr>
          <p:nvPr/>
        </p:nvPicPr>
        <p:blipFill>
          <a:blip r:embed="rId5"/>
          <a:stretch>
            <a:fillRect/>
          </a:stretch>
        </p:blipFill>
        <p:spPr>
          <a:xfrm>
            <a:off x="613256" y="858525"/>
            <a:ext cx="7472268"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346514F3-EE97-9CF2-2325-E5F95324B98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1016922"/>
      </p:ext>
    </p:extLst>
  </p:cSld>
  <p:clrMapOvr>
    <a:masterClrMapping/>
  </p:clrMapOvr>
  <mc:AlternateContent xmlns:mc="http://schemas.openxmlformats.org/markup-compatibility/2006" xmlns:p14="http://schemas.microsoft.com/office/powerpoint/2010/main">
    <mc:Choice Requires="p14">
      <p:transition spd="slow" p14:dur="2000" advTm="24817"/>
    </mc:Choice>
    <mc:Fallback xmlns="">
      <p:transition spd="slow" advTm="24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2B87-A5FA-ACED-C6F3-6C25F8785BB9}"/>
              </a:ext>
            </a:extLst>
          </p:cNvPr>
          <p:cNvSpPr>
            <a:spLocks noGrp="1"/>
          </p:cNvSpPr>
          <p:nvPr>
            <p:ph type="title"/>
          </p:nvPr>
        </p:nvSpPr>
        <p:spPr>
          <a:xfrm>
            <a:off x="804672" y="802955"/>
            <a:ext cx="4977976" cy="1454051"/>
          </a:xfrm>
        </p:spPr>
        <p:txBody>
          <a:bodyPr>
            <a:normAutofit/>
          </a:bodyPr>
          <a:lstStyle/>
          <a:p>
            <a:r>
              <a:rPr lang="en-US" sz="3600" dirty="0">
                <a:solidFill>
                  <a:schemeClr val="tx2"/>
                </a:solidFill>
              </a:rPr>
              <a:t>Star Schema</a:t>
            </a:r>
          </a:p>
        </p:txBody>
      </p:sp>
      <p:sp>
        <p:nvSpPr>
          <p:cNvPr id="3" name="Content Placeholder 2">
            <a:extLst>
              <a:ext uri="{FF2B5EF4-FFF2-40B4-BE49-F238E27FC236}">
                <a16:creationId xmlns:a16="http://schemas.microsoft.com/office/drawing/2014/main" id="{90D07DCB-437D-421D-2807-61F92C3F889B}"/>
              </a:ext>
            </a:extLst>
          </p:cNvPr>
          <p:cNvSpPr>
            <a:spLocks noGrp="1"/>
          </p:cNvSpPr>
          <p:nvPr>
            <p:ph idx="1"/>
          </p:nvPr>
        </p:nvSpPr>
        <p:spPr>
          <a:xfrm>
            <a:off x="964063" y="1809286"/>
            <a:ext cx="4977578" cy="3639289"/>
          </a:xfrm>
        </p:spPr>
        <p:txBody>
          <a:bodyPr anchor="ctr">
            <a:normAutofit/>
          </a:bodyPr>
          <a:lstStyle/>
          <a:p>
            <a:r>
              <a:rPr lang="en-US" sz="1800" dirty="0">
                <a:solidFill>
                  <a:schemeClr val="tx2"/>
                </a:solidFill>
              </a:rPr>
              <a:t>Database Schema</a:t>
            </a:r>
          </a:p>
          <a:p>
            <a:r>
              <a:rPr lang="en-US" sz="1800" dirty="0">
                <a:solidFill>
                  <a:schemeClr val="tx2"/>
                </a:solidFill>
              </a:rPr>
              <a:t>OLAP</a:t>
            </a:r>
          </a:p>
          <a:p>
            <a:r>
              <a:rPr lang="en-US" sz="1800" dirty="0">
                <a:solidFill>
                  <a:schemeClr val="tx2"/>
                </a:solidFill>
              </a:rPr>
              <a:t>Denormalized</a:t>
            </a:r>
          </a:p>
          <a:p>
            <a:r>
              <a:rPr lang="en-US" sz="1800" dirty="0">
                <a:latin typeface="Times New Roman" panose="02020603050405020304" pitchFamily="18" charset="0"/>
                <a:cs typeface="Times New Roman" panose="02020603050405020304" pitchFamily="18" charset="0"/>
              </a:rPr>
              <a:t>Organized into fact tables and dimension tables.</a:t>
            </a:r>
            <a:endParaRPr lang="en-US" sz="1800" dirty="0">
              <a:solidFill>
                <a:schemeClr val="tx2"/>
              </a:solidFill>
            </a:endParaRPr>
          </a:p>
          <a:p>
            <a:r>
              <a:rPr lang="en-US" sz="1800" dirty="0"/>
              <a:t>Ease of Use  </a:t>
            </a:r>
          </a:p>
          <a:p>
            <a:r>
              <a:rPr lang="en-US" sz="1800" dirty="0"/>
              <a:t>Query Performance</a:t>
            </a:r>
            <a:endParaRPr lang="en-US" sz="1800" dirty="0">
              <a:solidFill>
                <a:schemeClr val="tx2"/>
              </a:solidFill>
            </a:endParaRPr>
          </a:p>
        </p:txBody>
      </p:sp>
      <p:pic>
        <p:nvPicPr>
          <p:cNvPr id="7" name="Graphic 6" descr="Database">
            <a:extLst>
              <a:ext uri="{FF2B5EF4-FFF2-40B4-BE49-F238E27FC236}">
                <a16:creationId xmlns:a16="http://schemas.microsoft.com/office/drawing/2014/main" id="{2DE3BBE9-E39F-D724-2187-5F4E4D39CA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1726" y="1629089"/>
            <a:ext cx="3620021" cy="3620021"/>
          </a:xfrm>
          <a:prstGeom prst="rect">
            <a:avLst/>
          </a:prstGeom>
        </p:spPr>
      </p:pic>
      <p:pic>
        <p:nvPicPr>
          <p:cNvPr id="22" name="Audio 21">
            <a:hlinkClick r:id="" action="ppaction://media"/>
            <a:extLst>
              <a:ext uri="{FF2B5EF4-FFF2-40B4-BE49-F238E27FC236}">
                <a16:creationId xmlns:a16="http://schemas.microsoft.com/office/drawing/2014/main" id="{7F543C2D-FFBD-8466-22C8-E64DDF31149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1756720"/>
      </p:ext>
    </p:extLst>
  </p:cSld>
  <p:clrMapOvr>
    <a:masterClrMapping/>
  </p:clrMapOvr>
  <mc:AlternateContent xmlns:mc="http://schemas.openxmlformats.org/markup-compatibility/2006" xmlns:p14="http://schemas.microsoft.com/office/powerpoint/2010/main">
    <mc:Choice Requires="p14">
      <p:transition spd="slow" p14:dur="2000" advTm="66970"/>
    </mc:Choice>
    <mc:Fallback xmlns="">
      <p:transition spd="slow" advTm="66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804672" y="802955"/>
            <a:ext cx="4977976" cy="1454051"/>
          </a:xfrm>
        </p:spPr>
        <p:txBody>
          <a:bodyPr>
            <a:normAutofit/>
          </a:bodyPr>
          <a:lstStyle/>
          <a:p>
            <a:r>
              <a:rPr lang="en-US" sz="3300">
                <a:solidFill>
                  <a:schemeClr val="tx2"/>
                </a:solidFill>
              </a:rPr>
              <a:t>Snowflake Schema Advantages/Disadvantages</a:t>
            </a:r>
          </a:p>
        </p:txBody>
      </p:sp>
      <p:sp>
        <p:nvSpPr>
          <p:cNvPr id="3" name="Content Placeholder 2">
            <a:extLst>
              <a:ext uri="{FF2B5EF4-FFF2-40B4-BE49-F238E27FC236}">
                <a16:creationId xmlns:a16="http://schemas.microsoft.com/office/drawing/2014/main" id="{68AC17B5-ED21-D2C7-F0A8-368B921CA112}"/>
              </a:ext>
            </a:extLst>
          </p:cNvPr>
          <p:cNvSpPr>
            <a:spLocks noGrp="1"/>
          </p:cNvSpPr>
          <p:nvPr>
            <p:ph idx="1"/>
          </p:nvPr>
        </p:nvSpPr>
        <p:spPr>
          <a:xfrm>
            <a:off x="804672" y="1629089"/>
            <a:ext cx="4977578" cy="3639289"/>
          </a:xfrm>
        </p:spPr>
        <p:txBody>
          <a:bodyPr anchor="ctr">
            <a:normAutofit/>
          </a:bodyPr>
          <a:lstStyle/>
          <a:p>
            <a:r>
              <a:rPr lang="en-US" sz="1800" dirty="0">
                <a:solidFill>
                  <a:schemeClr val="tx2"/>
                </a:solidFill>
              </a:rPr>
              <a:t>Data Redundancy</a:t>
            </a:r>
          </a:p>
          <a:p>
            <a:r>
              <a:rPr lang="en-US" sz="1800" dirty="0">
                <a:solidFill>
                  <a:schemeClr val="tx2"/>
                </a:solidFill>
              </a:rPr>
              <a:t>Query Performance</a:t>
            </a:r>
          </a:p>
          <a:p>
            <a:r>
              <a:rPr lang="en-US" sz="1800" dirty="0">
                <a:solidFill>
                  <a:schemeClr val="tx2"/>
                </a:solidFill>
              </a:rPr>
              <a:t>Storage Inefficiency</a:t>
            </a:r>
          </a:p>
          <a:p>
            <a:r>
              <a:rPr lang="en-US" sz="1800" dirty="0">
                <a:solidFill>
                  <a:schemeClr val="tx2"/>
                </a:solidFill>
              </a:rPr>
              <a:t>Scalability</a:t>
            </a:r>
          </a:p>
          <a:p>
            <a:r>
              <a:rPr lang="en-US" sz="1800" dirty="0"/>
              <a:t>Maintenance</a:t>
            </a:r>
            <a:endParaRPr lang="en-US" sz="1800" dirty="0">
              <a:solidFill>
                <a:schemeClr val="tx2"/>
              </a:solidFill>
            </a:endParaRPr>
          </a:p>
        </p:txBody>
      </p:sp>
      <p:pic>
        <p:nvPicPr>
          <p:cNvPr id="7" name="Graphic 6" descr="Checkmark">
            <a:extLst>
              <a:ext uri="{FF2B5EF4-FFF2-40B4-BE49-F238E27FC236}">
                <a16:creationId xmlns:a16="http://schemas.microsoft.com/office/drawing/2014/main" id="{B597EEB4-4315-A382-6D80-FAD1C1BB1D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1726" y="1629089"/>
            <a:ext cx="3620021" cy="3620021"/>
          </a:xfrm>
          <a:prstGeom prst="rect">
            <a:avLst/>
          </a:prstGeom>
        </p:spPr>
      </p:pic>
      <p:pic>
        <p:nvPicPr>
          <p:cNvPr id="26" name="Audio 25">
            <a:hlinkClick r:id="" action="ppaction://media"/>
            <a:extLst>
              <a:ext uri="{FF2B5EF4-FFF2-40B4-BE49-F238E27FC236}">
                <a16:creationId xmlns:a16="http://schemas.microsoft.com/office/drawing/2014/main" id="{5809F87D-CDB7-DF43-41C1-06442EE8164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134600" y="4706429"/>
            <a:ext cx="2057400" cy="2057400"/>
          </a:xfrm>
          <a:prstGeom prst="ellipse">
            <a:avLst/>
          </a:prstGeom>
        </p:spPr>
      </p:pic>
    </p:spTree>
    <p:extLst>
      <p:ext uri="{BB962C8B-B14F-4D97-AF65-F5344CB8AC3E}">
        <p14:creationId xmlns:p14="http://schemas.microsoft.com/office/powerpoint/2010/main" val="2277441643"/>
      </p:ext>
    </p:extLst>
  </p:cSld>
  <p:clrMapOvr>
    <a:masterClrMapping/>
  </p:clrMapOvr>
  <mc:AlternateContent xmlns:mc="http://schemas.openxmlformats.org/markup-compatibility/2006" xmlns:p14="http://schemas.microsoft.com/office/powerpoint/2010/main">
    <mc:Choice Requires="p14">
      <p:transition spd="slow" p14:dur="2000" advTm="33713"/>
    </mc:Choice>
    <mc:Fallback xmlns="">
      <p:transition spd="slow" advTm="33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1136397" y="502022"/>
            <a:ext cx="4959603" cy="1117054"/>
          </a:xfrm>
        </p:spPr>
        <p:txBody>
          <a:bodyPr anchor="b">
            <a:normAutofit/>
          </a:bodyPr>
          <a:lstStyle/>
          <a:p>
            <a:r>
              <a:rPr lang="en-US" sz="3400" dirty="0"/>
              <a:t>Main Goal</a:t>
            </a:r>
          </a:p>
        </p:txBody>
      </p:sp>
      <p:sp>
        <p:nvSpPr>
          <p:cNvPr id="3" name="Content Placeholder 2">
            <a:extLst>
              <a:ext uri="{FF2B5EF4-FFF2-40B4-BE49-F238E27FC236}">
                <a16:creationId xmlns:a16="http://schemas.microsoft.com/office/drawing/2014/main" id="{68AC17B5-ED21-D2C7-F0A8-368B921CA112}"/>
              </a:ext>
            </a:extLst>
          </p:cNvPr>
          <p:cNvSpPr>
            <a:spLocks noGrp="1"/>
          </p:cNvSpPr>
          <p:nvPr>
            <p:ph idx="1"/>
          </p:nvPr>
        </p:nvSpPr>
        <p:spPr>
          <a:xfrm>
            <a:off x="1136397" y="1912690"/>
            <a:ext cx="4959603" cy="4028287"/>
          </a:xfrm>
        </p:spPr>
        <p:txBody>
          <a:bodyPr anchor="t">
            <a:normAutofit/>
          </a:bodyPr>
          <a:lstStyle/>
          <a:p>
            <a:pPr marL="0" indent="0">
              <a:buNone/>
            </a:pPr>
            <a:r>
              <a:rPr lang="en-US" sz="2000" b="1" i="0" dirty="0">
                <a:effectLst/>
                <a:highlight>
                  <a:srgbClr val="FFFFFF"/>
                </a:highlight>
                <a:latin typeface="-apple-system"/>
              </a:rPr>
              <a:t>ETL (Extract, Transform, Load:- </a:t>
            </a:r>
            <a:r>
              <a:rPr lang="en-US" sz="2000" b="0" i="0" dirty="0">
                <a:effectLst/>
                <a:highlight>
                  <a:srgbClr val="FFFFFF"/>
                </a:highlight>
                <a:latin typeface="-apple-system"/>
              </a:rPr>
              <a:t> </a:t>
            </a:r>
            <a:endParaRPr lang="en-US" sz="2000" dirty="0">
              <a:highlight>
                <a:srgbClr val="FFFFFF"/>
              </a:highlight>
              <a:latin typeface="-apple-system"/>
            </a:endParaRPr>
          </a:p>
          <a:p>
            <a:pPr marL="0" indent="0" algn="just">
              <a:buNone/>
            </a:pPr>
            <a:r>
              <a:rPr lang="en-US" sz="2000" b="0" i="0" dirty="0">
                <a:effectLst/>
                <a:highlight>
                  <a:srgbClr val="FFFFFF"/>
                </a:highlight>
                <a:latin typeface="-apple-system"/>
              </a:rPr>
              <a:t>Our main aim is to extract data from a transactional database called "Gravity Book Sales“ transform it  to meet data warehousing requirements, and load into a structured data warehouse.</a:t>
            </a:r>
          </a:p>
        </p:txBody>
      </p:sp>
      <p:pic>
        <p:nvPicPr>
          <p:cNvPr id="5" name="Picture 4" descr="A black target with a dart in center&#10;&#10;Description automatically generated">
            <a:extLst>
              <a:ext uri="{FF2B5EF4-FFF2-40B4-BE49-F238E27FC236}">
                <a16:creationId xmlns:a16="http://schemas.microsoft.com/office/drawing/2014/main" id="{3F67692D-9B56-5C23-10B7-3E16E2E3162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066573" y="895064"/>
            <a:ext cx="4154854" cy="4339272"/>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Audio 18">
            <a:hlinkClick r:id="" action="ppaction://media"/>
            <a:extLst>
              <a:ext uri="{FF2B5EF4-FFF2-40B4-BE49-F238E27FC236}">
                <a16:creationId xmlns:a16="http://schemas.microsoft.com/office/drawing/2014/main" id="{08E9FD2D-275A-7C22-24B2-46AC3DA6E9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45281639"/>
      </p:ext>
    </p:extLst>
  </p:cSld>
  <p:clrMapOvr>
    <a:masterClrMapping/>
  </p:clrMapOvr>
  <mc:AlternateContent xmlns:mc="http://schemas.openxmlformats.org/markup-compatibility/2006" xmlns:p14="http://schemas.microsoft.com/office/powerpoint/2010/main">
    <mc:Choice Requires="p14">
      <p:transition spd="slow" p14:dur="2000" advTm="26345"/>
    </mc:Choice>
    <mc:Fallback xmlns="">
      <p:transition spd="slow" advTm="26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1102840" y="283898"/>
            <a:ext cx="6514363" cy="813212"/>
          </a:xfrm>
        </p:spPr>
        <p:txBody>
          <a:bodyPr anchor="b">
            <a:normAutofit fontScale="90000"/>
          </a:bodyPr>
          <a:lstStyle/>
          <a:p>
            <a:r>
              <a:rPr lang="en-US" sz="3400" dirty="0"/>
              <a:t>ERD of </a:t>
            </a:r>
            <a:r>
              <a:rPr lang="en-US" sz="3400" dirty="0" err="1"/>
              <a:t>Gravity_Books_Sales</a:t>
            </a:r>
            <a:r>
              <a:rPr lang="en-US" sz="3400" dirty="0"/>
              <a:t> Database</a:t>
            </a:r>
          </a:p>
        </p:txBody>
      </p:sp>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computer screen shot of a computer screen&#10;&#10;Description automatically generated">
            <a:extLst>
              <a:ext uri="{FF2B5EF4-FFF2-40B4-BE49-F238E27FC236}">
                <a16:creationId xmlns:a16="http://schemas.microsoft.com/office/drawing/2014/main" id="{3D6118F9-BDB4-83A2-467B-464D03C3DE3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300287" y="1381008"/>
            <a:ext cx="7276061" cy="4351338"/>
          </a:xfrm>
        </p:spPr>
      </p:pic>
      <p:pic>
        <p:nvPicPr>
          <p:cNvPr id="30" name="Audio 29">
            <a:hlinkClick r:id="" action="ppaction://media"/>
            <a:extLst>
              <a:ext uri="{FF2B5EF4-FFF2-40B4-BE49-F238E27FC236}">
                <a16:creationId xmlns:a16="http://schemas.microsoft.com/office/drawing/2014/main" id="{3E28DF27-95FC-F2DC-AC0F-377149DFF0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9195329"/>
      </p:ext>
    </p:extLst>
  </p:cSld>
  <p:clrMapOvr>
    <a:masterClrMapping/>
  </p:clrMapOvr>
  <mc:AlternateContent xmlns:mc="http://schemas.openxmlformats.org/markup-compatibility/2006" xmlns:p14="http://schemas.microsoft.com/office/powerpoint/2010/main">
    <mc:Choice Requires="p14">
      <p:transition spd="slow" p14:dur="2000" advTm="15039"/>
    </mc:Choice>
    <mc:Fallback xmlns="">
      <p:transition spd="slow" advTm="1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1136397" y="502022"/>
            <a:ext cx="4959603" cy="813212"/>
          </a:xfrm>
        </p:spPr>
        <p:txBody>
          <a:bodyPr anchor="b">
            <a:normAutofit/>
          </a:bodyPr>
          <a:lstStyle/>
          <a:p>
            <a:r>
              <a:rPr lang="en-US" sz="3400" dirty="0"/>
              <a:t>STAR SCHEMA</a:t>
            </a:r>
          </a:p>
        </p:txBody>
      </p:sp>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2EBEEE55-61C5-2DFF-B33F-C8508CA52EA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50151" y="1682347"/>
            <a:ext cx="7276061" cy="4351338"/>
          </a:xfrm>
        </p:spPr>
      </p:pic>
      <p:pic>
        <p:nvPicPr>
          <p:cNvPr id="17" name="Audio 16">
            <a:hlinkClick r:id="" action="ppaction://media"/>
            <a:extLst>
              <a:ext uri="{FF2B5EF4-FFF2-40B4-BE49-F238E27FC236}">
                <a16:creationId xmlns:a16="http://schemas.microsoft.com/office/drawing/2014/main" id="{13DE9F4A-F3C5-2017-755E-43E4EC3A6C9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64695959"/>
      </p:ext>
    </p:extLst>
  </p:cSld>
  <p:clrMapOvr>
    <a:masterClrMapping/>
  </p:clrMapOvr>
  <mc:AlternateContent xmlns:mc="http://schemas.openxmlformats.org/markup-compatibility/2006" xmlns:p14="http://schemas.microsoft.com/office/powerpoint/2010/main">
    <mc:Choice Requires="p14">
      <p:transition spd="slow" p14:dur="2000" advTm="17838"/>
    </mc:Choice>
    <mc:Fallback xmlns="">
      <p:transition spd="slow" advTm="17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1136397" y="335924"/>
            <a:ext cx="6226304" cy="813212"/>
          </a:xfrm>
        </p:spPr>
        <p:txBody>
          <a:bodyPr anchor="b">
            <a:normAutofit/>
          </a:bodyPr>
          <a:lstStyle/>
          <a:p>
            <a:r>
              <a:rPr lang="en-US" sz="3400" dirty="0"/>
              <a:t>ETL PIPELINE for </a:t>
            </a:r>
            <a:r>
              <a:rPr lang="en-US" sz="3400" dirty="0" err="1"/>
              <a:t>dim_books</a:t>
            </a:r>
            <a:r>
              <a:rPr lang="en-US" sz="3400" dirty="0"/>
              <a:t> table</a:t>
            </a:r>
          </a:p>
        </p:txBody>
      </p:sp>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 program&#10;&#10;Description automatically generated">
            <a:extLst>
              <a:ext uri="{FF2B5EF4-FFF2-40B4-BE49-F238E27FC236}">
                <a16:creationId xmlns:a16="http://schemas.microsoft.com/office/drawing/2014/main" id="{615CC236-1E36-64E5-BA13-0605D3CA772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70166" y="1427633"/>
            <a:ext cx="7384473" cy="4416172"/>
          </a:xfrm>
        </p:spPr>
      </p:pic>
      <p:pic>
        <p:nvPicPr>
          <p:cNvPr id="14" name="Audio 13">
            <a:hlinkClick r:id="" action="ppaction://media"/>
            <a:extLst>
              <a:ext uri="{FF2B5EF4-FFF2-40B4-BE49-F238E27FC236}">
                <a16:creationId xmlns:a16="http://schemas.microsoft.com/office/drawing/2014/main" id="{C4AEBBCF-85E4-EF4D-3535-5FD8D01773A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0461900"/>
      </p:ext>
    </p:extLst>
  </p:cSld>
  <p:clrMapOvr>
    <a:masterClrMapping/>
  </p:clrMapOvr>
  <mc:AlternateContent xmlns:mc="http://schemas.openxmlformats.org/markup-compatibility/2006" xmlns:p14="http://schemas.microsoft.com/office/powerpoint/2010/main">
    <mc:Choice Requires="p14">
      <p:transition spd="slow" p14:dur="2000" advTm="40166"/>
    </mc:Choice>
    <mc:Fallback xmlns="">
      <p:transition spd="slow" advTm="40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1136397" y="502022"/>
            <a:ext cx="7580091" cy="813212"/>
          </a:xfrm>
        </p:spPr>
        <p:txBody>
          <a:bodyPr anchor="b">
            <a:normAutofit/>
          </a:bodyPr>
          <a:lstStyle/>
          <a:p>
            <a:r>
              <a:rPr lang="en-US" sz="3400" dirty="0"/>
              <a:t>ETL  PIPELINE for </a:t>
            </a:r>
            <a:r>
              <a:rPr lang="en-US" sz="3400" dirty="0" err="1"/>
              <a:t>dim_customer</a:t>
            </a:r>
            <a:r>
              <a:rPr lang="en-US" sz="3400" dirty="0"/>
              <a:t> table</a:t>
            </a:r>
          </a:p>
        </p:txBody>
      </p:sp>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2CC6EA7-D238-D597-79E7-0A8D9A173258}"/>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457969" y="1516866"/>
            <a:ext cx="7276061" cy="4351338"/>
          </a:xfrm>
        </p:spPr>
      </p:pic>
      <p:pic>
        <p:nvPicPr>
          <p:cNvPr id="9" name="Audio 8">
            <a:hlinkClick r:id="" action="ppaction://media"/>
            <a:extLst>
              <a:ext uri="{FF2B5EF4-FFF2-40B4-BE49-F238E27FC236}">
                <a16:creationId xmlns:a16="http://schemas.microsoft.com/office/drawing/2014/main" id="{11CFE224-EEE7-E419-DDD5-6A998030925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6620924"/>
      </p:ext>
    </p:extLst>
  </p:cSld>
  <p:clrMapOvr>
    <a:masterClrMapping/>
  </p:clrMapOvr>
  <mc:AlternateContent xmlns:mc="http://schemas.openxmlformats.org/markup-compatibility/2006" xmlns:p14="http://schemas.microsoft.com/office/powerpoint/2010/main">
    <mc:Choice Requires="p14">
      <p:transition spd="slow" p14:dur="2000" advTm="17666"/>
    </mc:Choice>
    <mc:Fallback xmlns="">
      <p:transition spd="slow" advTm="17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1136397" y="502022"/>
            <a:ext cx="6618190" cy="813212"/>
          </a:xfrm>
        </p:spPr>
        <p:txBody>
          <a:bodyPr anchor="b">
            <a:normAutofit/>
          </a:bodyPr>
          <a:lstStyle/>
          <a:p>
            <a:r>
              <a:rPr lang="en-US" sz="3400" dirty="0"/>
              <a:t>ETL PIPELINE for </a:t>
            </a:r>
            <a:r>
              <a:rPr lang="en-US" sz="3400" dirty="0" err="1"/>
              <a:t>dim_shipping</a:t>
            </a:r>
            <a:r>
              <a:rPr lang="en-US" sz="3400" dirty="0"/>
              <a:t> table</a:t>
            </a:r>
          </a:p>
        </p:txBody>
      </p:sp>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D88FFDB-A62A-7CCC-8AAB-49C30B40208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27340" y="1504217"/>
            <a:ext cx="7276061" cy="4351338"/>
          </a:xfrm>
        </p:spPr>
      </p:pic>
      <p:pic>
        <p:nvPicPr>
          <p:cNvPr id="9" name="Audio 8">
            <a:hlinkClick r:id="" action="ppaction://media"/>
            <a:extLst>
              <a:ext uri="{FF2B5EF4-FFF2-40B4-BE49-F238E27FC236}">
                <a16:creationId xmlns:a16="http://schemas.microsoft.com/office/drawing/2014/main" id="{F4AF73E0-3CB9-A29E-4B9F-94FC79C6699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2852394"/>
      </p:ext>
    </p:extLst>
  </p:cSld>
  <p:clrMapOvr>
    <a:masterClrMapping/>
  </p:clrMapOvr>
  <mc:AlternateContent xmlns:mc="http://schemas.openxmlformats.org/markup-compatibility/2006" xmlns:p14="http://schemas.microsoft.com/office/powerpoint/2010/main">
    <mc:Choice Requires="p14">
      <p:transition spd="slow" p14:dur="2000" advTm="21633"/>
    </mc:Choice>
    <mc:Fallback xmlns="">
      <p:transition spd="slow" advTm="21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07A04-D9D3-8586-AD81-FF0112D965E4}"/>
              </a:ext>
            </a:extLst>
          </p:cNvPr>
          <p:cNvSpPr>
            <a:spLocks noGrp="1"/>
          </p:cNvSpPr>
          <p:nvPr>
            <p:ph type="title"/>
          </p:nvPr>
        </p:nvSpPr>
        <p:spPr>
          <a:xfrm>
            <a:off x="836679" y="723898"/>
            <a:ext cx="6002110" cy="1495425"/>
          </a:xfrm>
        </p:spPr>
        <p:txBody>
          <a:bodyPr>
            <a:normAutofit/>
          </a:bodyPr>
          <a:lstStyle/>
          <a:p>
            <a:r>
              <a:rPr lang="en-US" sz="4000"/>
              <a:t>Data Warehousing using Star/Snowflake Schemas</a:t>
            </a:r>
          </a:p>
        </p:txBody>
      </p:sp>
      <p:pic>
        <p:nvPicPr>
          <p:cNvPr id="6" name="Picture 5">
            <a:extLst>
              <a:ext uri="{FF2B5EF4-FFF2-40B4-BE49-F238E27FC236}">
                <a16:creationId xmlns:a16="http://schemas.microsoft.com/office/drawing/2014/main" id="{B0A853A8-E2F9-59AC-177F-88510C3C7012}"/>
              </a:ext>
            </a:extLst>
          </p:cNvPr>
          <p:cNvPicPr>
            <a:picLocks noChangeAspect="1"/>
          </p:cNvPicPr>
          <p:nvPr/>
        </p:nvPicPr>
        <p:blipFill>
          <a:blip r:embed="rId5"/>
          <a:srcRect l="28449" r="22957" b="-1"/>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7D1E4DAE-B670-4EC5-05FE-BDD9FF828840}"/>
              </a:ext>
            </a:extLst>
          </p:cNvPr>
          <p:cNvGraphicFramePr>
            <a:graphicFrameLocks noGrp="1"/>
          </p:cNvGraphicFramePr>
          <p:nvPr>
            <p:ph idx="1"/>
            <p:extLst>
              <p:ext uri="{D42A27DB-BD31-4B8C-83A1-F6EECF244321}">
                <p14:modId xmlns:p14="http://schemas.microsoft.com/office/powerpoint/2010/main" val="4155945589"/>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3" name="Audio 12">
            <a:hlinkClick r:id="" action="ppaction://media"/>
            <a:extLst>
              <a:ext uri="{FF2B5EF4-FFF2-40B4-BE49-F238E27FC236}">
                <a16:creationId xmlns:a16="http://schemas.microsoft.com/office/drawing/2014/main" id="{E314409F-6FFA-3FD9-3B59-98F4D25FFBA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1448471"/>
      </p:ext>
    </p:extLst>
  </p:cSld>
  <p:clrMapOvr>
    <a:masterClrMapping/>
  </p:clrMapOvr>
  <mc:AlternateContent xmlns:mc="http://schemas.openxmlformats.org/markup-compatibility/2006" xmlns:p14="http://schemas.microsoft.com/office/powerpoint/2010/main">
    <mc:Choice Requires="p14">
      <p:transition spd="slow" p14:dur="2000" advTm="12292"/>
    </mc:Choice>
    <mc:Fallback xmlns="">
      <p:transition spd="slow" advTm="12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1136397" y="363704"/>
            <a:ext cx="6511312" cy="813212"/>
          </a:xfrm>
        </p:spPr>
        <p:txBody>
          <a:bodyPr anchor="b">
            <a:normAutofit/>
          </a:bodyPr>
          <a:lstStyle/>
          <a:p>
            <a:r>
              <a:rPr lang="en-US" sz="3400" dirty="0"/>
              <a:t>ETL  PIPELINE for </a:t>
            </a:r>
            <a:r>
              <a:rPr lang="en-US" sz="3400" dirty="0" err="1"/>
              <a:t>fact_table</a:t>
            </a:r>
            <a:endParaRPr lang="en-US" sz="3400" dirty="0"/>
          </a:p>
        </p:txBody>
      </p:sp>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CBE23EDA-8E2C-1092-7949-FE928D32574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457969" y="1433741"/>
            <a:ext cx="7276061" cy="4351338"/>
          </a:xfrm>
        </p:spPr>
      </p:pic>
      <p:pic>
        <p:nvPicPr>
          <p:cNvPr id="17" name="Audio 16">
            <a:hlinkClick r:id="" action="ppaction://media"/>
            <a:extLst>
              <a:ext uri="{FF2B5EF4-FFF2-40B4-BE49-F238E27FC236}">
                <a16:creationId xmlns:a16="http://schemas.microsoft.com/office/drawing/2014/main" id="{EA234BDF-0FC9-A9A2-2571-18FA301E639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8500237"/>
      </p:ext>
    </p:extLst>
  </p:cSld>
  <p:clrMapOvr>
    <a:masterClrMapping/>
  </p:clrMapOvr>
  <mc:AlternateContent xmlns:mc="http://schemas.openxmlformats.org/markup-compatibility/2006" xmlns:p14="http://schemas.microsoft.com/office/powerpoint/2010/main">
    <mc:Choice Requires="p14">
      <p:transition spd="slow" p14:dur="2000" advTm="46386"/>
    </mc:Choice>
    <mc:Fallback xmlns="">
      <p:transition spd="slow" advTm="46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1136397" y="502022"/>
            <a:ext cx="4959603" cy="813212"/>
          </a:xfrm>
        </p:spPr>
        <p:txBody>
          <a:bodyPr anchor="b">
            <a:normAutofit/>
          </a:bodyPr>
          <a:lstStyle/>
          <a:p>
            <a:r>
              <a:rPr lang="en-US" sz="3400" dirty="0"/>
              <a:t>Final Results</a:t>
            </a:r>
          </a:p>
        </p:txBody>
      </p:sp>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5EE24845-8332-29F6-C58D-32983FE8D71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136397" y="1871255"/>
            <a:ext cx="4578305" cy="2737986"/>
          </a:xfrm>
        </p:spPr>
      </p:pic>
      <p:pic>
        <p:nvPicPr>
          <p:cNvPr id="12" name="Picture 11" descr="A screenshot of a computer&#10;&#10;Description automatically generated">
            <a:extLst>
              <a:ext uri="{FF2B5EF4-FFF2-40B4-BE49-F238E27FC236}">
                <a16:creationId xmlns:a16="http://schemas.microsoft.com/office/drawing/2014/main" id="{4AB047E0-5361-3C89-09EE-7D2B4B340E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9471" y="1871255"/>
            <a:ext cx="4776132" cy="2737986"/>
          </a:xfrm>
          <a:prstGeom prst="rect">
            <a:avLst/>
          </a:prstGeom>
        </p:spPr>
      </p:pic>
      <p:pic>
        <p:nvPicPr>
          <p:cNvPr id="18" name="Audio 17">
            <a:hlinkClick r:id="" action="ppaction://media"/>
            <a:extLst>
              <a:ext uri="{FF2B5EF4-FFF2-40B4-BE49-F238E27FC236}">
                <a16:creationId xmlns:a16="http://schemas.microsoft.com/office/drawing/2014/main" id="{C3A3AFF4-1FBE-BE8C-4948-ED552F11742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15977866"/>
      </p:ext>
    </p:extLst>
  </p:cSld>
  <p:clrMapOvr>
    <a:masterClrMapping/>
  </p:clrMapOvr>
  <mc:AlternateContent xmlns:mc="http://schemas.openxmlformats.org/markup-compatibility/2006" xmlns:p14="http://schemas.microsoft.com/office/powerpoint/2010/main">
    <mc:Choice Requires="p14">
      <p:transition spd="slow" p14:dur="2000" advTm="29806"/>
    </mc:Choice>
    <mc:Fallback xmlns="">
      <p:transition spd="slow" advTm="29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452E2-D6F7-A3B0-A6C3-2BEED353613C}"/>
              </a:ext>
            </a:extLst>
          </p:cNvPr>
          <p:cNvSpPr>
            <a:spLocks noGrp="1"/>
          </p:cNvSpPr>
          <p:nvPr>
            <p:ph type="title"/>
          </p:nvPr>
        </p:nvSpPr>
        <p:spPr>
          <a:xfrm>
            <a:off x="836679" y="723898"/>
            <a:ext cx="6002110" cy="1495425"/>
          </a:xfrm>
        </p:spPr>
        <p:txBody>
          <a:bodyPr>
            <a:normAutofit/>
          </a:bodyPr>
          <a:lstStyle/>
          <a:p>
            <a:r>
              <a:rPr lang="en-US" sz="4000"/>
              <a:t>Star Schema</a:t>
            </a:r>
          </a:p>
        </p:txBody>
      </p:sp>
      <p:pic>
        <p:nvPicPr>
          <p:cNvPr id="6" name="Picture 5" descr="A close-up of a blue wave&#10;&#10;Description automatically generated">
            <a:extLst>
              <a:ext uri="{FF2B5EF4-FFF2-40B4-BE49-F238E27FC236}">
                <a16:creationId xmlns:a16="http://schemas.microsoft.com/office/drawing/2014/main" id="{1CE1EF8E-48A7-23E9-DEB2-3976AE837874}"/>
              </a:ext>
            </a:extLst>
          </p:cNvPr>
          <p:cNvPicPr>
            <a:picLocks noChangeAspect="1"/>
          </p:cNvPicPr>
          <p:nvPr/>
        </p:nvPicPr>
        <p:blipFill>
          <a:blip r:embed="rId5"/>
          <a:srcRect l="45401"/>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CDFB10E5-2D53-753F-A889-260E5720C379}"/>
              </a:ext>
            </a:extLst>
          </p:cNvPr>
          <p:cNvGraphicFramePr>
            <a:graphicFrameLocks noGrp="1"/>
          </p:cNvGraphicFramePr>
          <p:nvPr>
            <p:ph idx="1"/>
            <p:extLst>
              <p:ext uri="{D42A27DB-BD31-4B8C-83A1-F6EECF244321}">
                <p14:modId xmlns:p14="http://schemas.microsoft.com/office/powerpoint/2010/main" val="1570133432"/>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7" name="Audio 16">
            <a:hlinkClick r:id="" action="ppaction://media"/>
            <a:extLst>
              <a:ext uri="{FF2B5EF4-FFF2-40B4-BE49-F238E27FC236}">
                <a16:creationId xmlns:a16="http://schemas.microsoft.com/office/drawing/2014/main" id="{F4F45973-B58C-594A-E00D-F794A90BEF4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198802"/>
      </p:ext>
    </p:extLst>
  </p:cSld>
  <p:clrMapOvr>
    <a:masterClrMapping/>
  </p:clrMapOvr>
  <mc:AlternateContent xmlns:mc="http://schemas.openxmlformats.org/markup-compatibility/2006" xmlns:p14="http://schemas.microsoft.com/office/powerpoint/2010/main">
    <mc:Choice Requires="p14">
      <p:transition spd="slow" p14:dur="2000" advTm="91581"/>
    </mc:Choice>
    <mc:Fallback xmlns="">
      <p:transition spd="slow" advTm="9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6DFA9-38A5-F966-385A-A155CB630D95}"/>
              </a:ext>
            </a:extLst>
          </p:cNvPr>
          <p:cNvSpPr>
            <a:spLocks noGrp="1"/>
          </p:cNvSpPr>
          <p:nvPr>
            <p:ph type="title"/>
          </p:nvPr>
        </p:nvSpPr>
        <p:spPr>
          <a:xfrm>
            <a:off x="836679" y="723898"/>
            <a:ext cx="6002110" cy="1495425"/>
          </a:xfrm>
        </p:spPr>
        <p:txBody>
          <a:bodyPr>
            <a:normAutofit/>
          </a:bodyPr>
          <a:lstStyle/>
          <a:p>
            <a:r>
              <a:rPr lang="en-US" sz="4000"/>
              <a:t>Star Schema Advantages/Disadvantages</a:t>
            </a:r>
          </a:p>
        </p:txBody>
      </p:sp>
      <p:pic>
        <p:nvPicPr>
          <p:cNvPr id="6" name="Picture 5" descr="A close-up of a blue and green striped surface&#10;&#10;Description automatically generated">
            <a:extLst>
              <a:ext uri="{FF2B5EF4-FFF2-40B4-BE49-F238E27FC236}">
                <a16:creationId xmlns:a16="http://schemas.microsoft.com/office/drawing/2014/main" id="{3D2A06DA-32E0-E8BA-D293-90DA9FBB5C1F}"/>
              </a:ext>
            </a:extLst>
          </p:cNvPr>
          <p:cNvPicPr>
            <a:picLocks noChangeAspect="1"/>
          </p:cNvPicPr>
          <p:nvPr/>
        </p:nvPicPr>
        <p:blipFill>
          <a:blip r:embed="rId5"/>
          <a:srcRect l="16972" r="34434" b="-1"/>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15A5689D-7F26-75FA-4DC4-B7A4F7CBB677}"/>
              </a:ext>
            </a:extLst>
          </p:cNvPr>
          <p:cNvGraphicFramePr>
            <a:graphicFrameLocks noGrp="1"/>
          </p:cNvGraphicFramePr>
          <p:nvPr>
            <p:ph idx="1"/>
            <p:extLst>
              <p:ext uri="{D42A27DB-BD31-4B8C-83A1-F6EECF244321}">
                <p14:modId xmlns:p14="http://schemas.microsoft.com/office/powerpoint/2010/main" val="3696505434"/>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0" name="Audio 19">
            <a:hlinkClick r:id="" action="ppaction://media"/>
            <a:extLst>
              <a:ext uri="{FF2B5EF4-FFF2-40B4-BE49-F238E27FC236}">
                <a16:creationId xmlns:a16="http://schemas.microsoft.com/office/drawing/2014/main" id="{6E7F9C1F-3641-7991-ED91-655E441EAB2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133047"/>
      </p:ext>
    </p:extLst>
  </p:cSld>
  <p:clrMapOvr>
    <a:masterClrMapping/>
  </p:clrMapOvr>
  <mc:AlternateContent xmlns:mc="http://schemas.openxmlformats.org/markup-compatibility/2006" xmlns:p14="http://schemas.microsoft.com/office/powerpoint/2010/main">
    <mc:Choice Requires="p14">
      <p:transition spd="slow" p14:dur="2000" advTm="93993"/>
    </mc:Choice>
    <mc:Fallback xmlns="">
      <p:transition spd="slow" advTm="93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657A3F4-D363-0678-0970-4A17E3031B20}"/>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3600" kern="1200">
                <a:solidFill>
                  <a:schemeClr val="tx1"/>
                </a:solidFill>
                <a:latin typeface="+mj-lt"/>
                <a:ea typeface="+mj-ea"/>
                <a:cs typeface="+mj-cs"/>
              </a:rPr>
              <a:t>Star Schema Example</a:t>
            </a:r>
          </a:p>
        </p:txBody>
      </p:sp>
      <p:sp>
        <p:nvSpPr>
          <p:cNvPr id="13" name="Freeform: Shape 12">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diagram of a data flow&#10;&#10;Description automatically generated">
            <a:extLst>
              <a:ext uri="{FF2B5EF4-FFF2-40B4-BE49-F238E27FC236}">
                <a16:creationId xmlns:a16="http://schemas.microsoft.com/office/drawing/2014/main" id="{D693FDBD-5FE4-5BC1-DDB7-101DAE24DEAC}"/>
              </a:ext>
            </a:extLst>
          </p:cNvPr>
          <p:cNvPicPr>
            <a:picLocks noGrp="1" noChangeAspect="1"/>
          </p:cNvPicPr>
          <p:nvPr>
            <p:ph idx="1"/>
          </p:nvPr>
        </p:nvPicPr>
        <p:blipFill>
          <a:blip r:embed="rId5"/>
          <a:stretch>
            <a:fillRect/>
          </a:stretch>
        </p:blipFill>
        <p:spPr>
          <a:xfrm>
            <a:off x="2197410" y="805516"/>
            <a:ext cx="7797180" cy="4074026"/>
          </a:xfrm>
          <a:prstGeom prst="rect">
            <a:avLst/>
          </a:prstGeom>
        </p:spPr>
      </p:pic>
      <p:pic>
        <p:nvPicPr>
          <p:cNvPr id="20" name="Audio 19">
            <a:hlinkClick r:id="" action="ppaction://media"/>
            <a:extLst>
              <a:ext uri="{FF2B5EF4-FFF2-40B4-BE49-F238E27FC236}">
                <a16:creationId xmlns:a16="http://schemas.microsoft.com/office/drawing/2014/main" id="{0C6ECB87-7DF3-DC24-70FB-D9692A4B47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0681447"/>
      </p:ext>
    </p:extLst>
  </p:cSld>
  <p:clrMapOvr>
    <a:masterClrMapping/>
  </p:clrMapOvr>
  <mc:AlternateContent xmlns:mc="http://schemas.openxmlformats.org/markup-compatibility/2006" xmlns:p14="http://schemas.microsoft.com/office/powerpoint/2010/main">
    <mc:Choice Requires="p14">
      <p:transition spd="slow" p14:dur="2000" advTm="33556"/>
    </mc:Choice>
    <mc:Fallback xmlns="">
      <p:transition spd="slow" advTm="33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32B87-A5FA-ACED-C6F3-6C25F8785BB9}"/>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Snowflake Schema</a:t>
            </a:r>
          </a:p>
        </p:txBody>
      </p:sp>
      <p:sp>
        <p:nvSpPr>
          <p:cNvPr id="3" name="Content Placeholder 2">
            <a:extLst>
              <a:ext uri="{FF2B5EF4-FFF2-40B4-BE49-F238E27FC236}">
                <a16:creationId xmlns:a16="http://schemas.microsoft.com/office/drawing/2014/main" id="{90D07DCB-437D-421D-2807-61F92C3F889B}"/>
              </a:ext>
            </a:extLst>
          </p:cNvPr>
          <p:cNvSpPr>
            <a:spLocks noGrp="1"/>
          </p:cNvSpPr>
          <p:nvPr>
            <p:ph idx="1"/>
          </p:nvPr>
        </p:nvSpPr>
        <p:spPr>
          <a:xfrm>
            <a:off x="804672" y="2421682"/>
            <a:ext cx="4977578" cy="3639289"/>
          </a:xfrm>
        </p:spPr>
        <p:txBody>
          <a:bodyPr anchor="ctr">
            <a:normAutofit/>
          </a:bodyPr>
          <a:lstStyle/>
          <a:p>
            <a:r>
              <a:rPr lang="en-US" sz="1800">
                <a:solidFill>
                  <a:schemeClr val="tx2"/>
                </a:solidFill>
              </a:rPr>
              <a:t>Database Schema</a:t>
            </a:r>
          </a:p>
          <a:p>
            <a:r>
              <a:rPr lang="en-US" sz="1800">
                <a:solidFill>
                  <a:schemeClr val="tx2"/>
                </a:solidFill>
              </a:rPr>
              <a:t>OLAP</a:t>
            </a:r>
          </a:p>
          <a:p>
            <a:r>
              <a:rPr lang="en-US" sz="1800">
                <a:solidFill>
                  <a:schemeClr val="tx2"/>
                </a:solidFill>
              </a:rPr>
              <a:t>Extension of Star</a:t>
            </a:r>
          </a:p>
          <a:p>
            <a:r>
              <a:rPr lang="en-US" sz="1800">
                <a:solidFill>
                  <a:schemeClr val="tx2"/>
                </a:solidFill>
              </a:rPr>
              <a:t>Normalized</a:t>
            </a:r>
          </a:p>
          <a:p>
            <a:r>
              <a:rPr lang="en-US" sz="1800">
                <a:solidFill>
                  <a:schemeClr val="tx2"/>
                </a:solidFill>
              </a:rPr>
              <a:t>Eliminates Data Redundancy</a:t>
            </a:r>
          </a:p>
          <a:p>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atabase">
            <a:extLst>
              <a:ext uri="{FF2B5EF4-FFF2-40B4-BE49-F238E27FC236}">
                <a16:creationId xmlns:a16="http://schemas.microsoft.com/office/drawing/2014/main" id="{2DE3BBE9-E39F-D724-2187-5F4E4D39CA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1726" y="1629089"/>
            <a:ext cx="3620021" cy="3620021"/>
          </a:xfrm>
          <a:prstGeom prst="rect">
            <a:avLst/>
          </a:prstGeom>
        </p:spPr>
      </p:pic>
      <p:pic>
        <p:nvPicPr>
          <p:cNvPr id="28" name="Audio 27">
            <a:hlinkClick r:id="" action="ppaction://media"/>
            <a:extLst>
              <a:ext uri="{FF2B5EF4-FFF2-40B4-BE49-F238E27FC236}">
                <a16:creationId xmlns:a16="http://schemas.microsoft.com/office/drawing/2014/main" id="{FDD63E03-0A55-51F2-4468-307454AD8B1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1335513"/>
      </p:ext>
    </p:extLst>
  </p:cSld>
  <p:clrMapOvr>
    <a:masterClrMapping/>
  </p:clrMapOvr>
  <mc:AlternateContent xmlns:mc="http://schemas.openxmlformats.org/markup-compatibility/2006" xmlns:p14="http://schemas.microsoft.com/office/powerpoint/2010/main">
    <mc:Choice Requires="p14">
      <p:transition spd="slow" p14:dur="2000" advTm="32430"/>
    </mc:Choice>
    <mc:Fallback xmlns="">
      <p:transition spd="slow" advTm="32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804672" y="802955"/>
            <a:ext cx="4977976" cy="1454051"/>
          </a:xfrm>
        </p:spPr>
        <p:txBody>
          <a:bodyPr>
            <a:normAutofit/>
          </a:bodyPr>
          <a:lstStyle/>
          <a:p>
            <a:r>
              <a:rPr lang="en-US" sz="3300">
                <a:solidFill>
                  <a:schemeClr val="tx2"/>
                </a:solidFill>
              </a:rPr>
              <a:t>Snowflake Schema Advantages/Disadvantages</a:t>
            </a:r>
          </a:p>
        </p:txBody>
      </p:sp>
      <p:sp>
        <p:nvSpPr>
          <p:cNvPr id="3" name="Content Placeholder 2">
            <a:extLst>
              <a:ext uri="{FF2B5EF4-FFF2-40B4-BE49-F238E27FC236}">
                <a16:creationId xmlns:a16="http://schemas.microsoft.com/office/drawing/2014/main" id="{68AC17B5-ED21-D2C7-F0A8-368B921CA112}"/>
              </a:ext>
            </a:extLst>
          </p:cNvPr>
          <p:cNvSpPr>
            <a:spLocks noGrp="1"/>
          </p:cNvSpPr>
          <p:nvPr>
            <p:ph idx="1"/>
          </p:nvPr>
        </p:nvSpPr>
        <p:spPr>
          <a:xfrm>
            <a:off x="804672" y="2421682"/>
            <a:ext cx="4977578" cy="3639289"/>
          </a:xfrm>
        </p:spPr>
        <p:txBody>
          <a:bodyPr anchor="ctr">
            <a:normAutofit/>
          </a:bodyPr>
          <a:lstStyle/>
          <a:p>
            <a:r>
              <a:rPr lang="en-US" sz="1800">
                <a:solidFill>
                  <a:schemeClr val="tx2"/>
                </a:solidFill>
              </a:rPr>
              <a:t>Reduced Redundancy</a:t>
            </a:r>
          </a:p>
          <a:p>
            <a:r>
              <a:rPr lang="en-US" sz="1800">
                <a:solidFill>
                  <a:schemeClr val="tx2"/>
                </a:solidFill>
              </a:rPr>
              <a:t>Data Integrity</a:t>
            </a:r>
          </a:p>
          <a:p>
            <a:r>
              <a:rPr lang="en-US" sz="1800">
                <a:solidFill>
                  <a:schemeClr val="tx2"/>
                </a:solidFill>
              </a:rPr>
              <a:t>Storage Efficiency</a:t>
            </a:r>
          </a:p>
          <a:p>
            <a:r>
              <a:rPr lang="en-US" sz="1800">
                <a:solidFill>
                  <a:schemeClr val="tx2"/>
                </a:solidFill>
              </a:rPr>
              <a:t>Fewer anomalies</a:t>
            </a:r>
          </a:p>
          <a:p>
            <a:r>
              <a:rPr lang="en-US" sz="1800">
                <a:solidFill>
                  <a:schemeClr val="tx2"/>
                </a:solidFill>
              </a:rPr>
              <a:t>Scalable</a:t>
            </a:r>
          </a:p>
          <a:p>
            <a:r>
              <a:rPr lang="en-US" sz="1800">
                <a:solidFill>
                  <a:schemeClr val="tx2"/>
                </a:solidFill>
              </a:rPr>
              <a:t>Easier to Update</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heckmark">
            <a:extLst>
              <a:ext uri="{FF2B5EF4-FFF2-40B4-BE49-F238E27FC236}">
                <a16:creationId xmlns:a16="http://schemas.microsoft.com/office/drawing/2014/main" id="{B597EEB4-4315-A382-6D80-FAD1C1BB1D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1726" y="1629089"/>
            <a:ext cx="3620021" cy="3620021"/>
          </a:xfrm>
          <a:prstGeom prst="rect">
            <a:avLst/>
          </a:prstGeom>
        </p:spPr>
      </p:pic>
      <p:pic>
        <p:nvPicPr>
          <p:cNvPr id="8" name="Audio 7">
            <a:hlinkClick r:id="" action="ppaction://media"/>
            <a:extLst>
              <a:ext uri="{FF2B5EF4-FFF2-40B4-BE49-F238E27FC236}">
                <a16:creationId xmlns:a16="http://schemas.microsoft.com/office/drawing/2014/main" id="{D72F1BEC-2096-58B9-CB19-BA4D5F52F51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8085169"/>
      </p:ext>
    </p:extLst>
  </p:cSld>
  <p:clrMapOvr>
    <a:masterClrMapping/>
  </p:clrMapOvr>
  <mc:AlternateContent xmlns:mc="http://schemas.openxmlformats.org/markup-compatibility/2006" xmlns:p14="http://schemas.microsoft.com/office/powerpoint/2010/main">
    <mc:Choice Requires="p14">
      <p:transition spd="slow" p14:dur="2000" advTm="103157"/>
    </mc:Choice>
    <mc:Fallback xmlns="">
      <p:transition spd="slow" advTm="10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7DFB5-B683-7848-FA78-9341B509C97C}"/>
              </a:ext>
            </a:extLst>
          </p:cNvPr>
          <p:cNvSpPr>
            <a:spLocks noGrp="1"/>
          </p:cNvSpPr>
          <p:nvPr>
            <p:ph type="title"/>
          </p:nvPr>
        </p:nvSpPr>
        <p:spPr>
          <a:xfrm>
            <a:off x="804672" y="5434228"/>
            <a:ext cx="10640754" cy="775845"/>
          </a:xfrm>
        </p:spPr>
        <p:txBody>
          <a:bodyPr vert="horz" lIns="91440" tIns="45720" rIns="91440" bIns="45720" rtlCol="0" anchor="ctr">
            <a:normAutofit/>
          </a:bodyPr>
          <a:lstStyle/>
          <a:p>
            <a:r>
              <a:rPr lang="en-US" sz="4000" kern="1200">
                <a:solidFill>
                  <a:schemeClr val="tx2"/>
                </a:solidFill>
                <a:latin typeface="+mj-lt"/>
                <a:ea typeface="+mj-ea"/>
                <a:cs typeface="+mj-cs"/>
              </a:rPr>
              <a:t>Snowflake Schema Example</a:t>
            </a:r>
          </a:p>
        </p:txBody>
      </p:sp>
      <p:grpSp>
        <p:nvGrpSpPr>
          <p:cNvPr id="13" name="Group 12">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2" y="170309"/>
            <a:ext cx="2514948" cy="2174333"/>
            <a:chOff x="-305" y="-4155"/>
            <a:chExt cx="2514948" cy="2174333"/>
          </a:xfrm>
        </p:grpSpPr>
        <p:sp>
          <p:nvSpPr>
            <p:cNvPr id="14" name="Freeform: Shape 13">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Star Schema vs Snowflake Schema and the 7 Critical Differences">
            <a:extLst>
              <a:ext uri="{FF2B5EF4-FFF2-40B4-BE49-F238E27FC236}">
                <a16:creationId xmlns:a16="http://schemas.microsoft.com/office/drawing/2014/main" id="{3073599F-0508-970F-3527-9B2092E4A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120543" y="445153"/>
            <a:ext cx="5950915" cy="3585427"/>
          </a:xfrm>
          <a:prstGeom prst="rect">
            <a:avLst/>
          </a:prstGeom>
          <a:noFill/>
        </p:spPr>
      </p:pic>
      <p:grpSp>
        <p:nvGrpSpPr>
          <p:cNvPr id="19" name="Group 18">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4" y="4560733"/>
            <a:ext cx="3061445" cy="2297266"/>
            <a:chOff x="-305" y="-1"/>
            <a:chExt cx="3832880" cy="2876136"/>
          </a:xfrm>
        </p:grpSpPr>
        <p:sp>
          <p:nvSpPr>
            <p:cNvPr id="20" name="Freeform: Shape 19">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Audio 7">
            <a:hlinkClick r:id="" action="ppaction://media"/>
            <a:extLst>
              <a:ext uri="{FF2B5EF4-FFF2-40B4-BE49-F238E27FC236}">
                <a16:creationId xmlns:a16="http://schemas.microsoft.com/office/drawing/2014/main" id="{CB179CD6-BF2D-E5F7-5C36-C9206066E5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6270942"/>
      </p:ext>
    </p:extLst>
  </p:cSld>
  <p:clrMapOvr>
    <a:masterClrMapping/>
  </p:clrMapOvr>
  <mc:AlternateContent xmlns:mc="http://schemas.openxmlformats.org/markup-compatibility/2006" xmlns:p14="http://schemas.microsoft.com/office/powerpoint/2010/main">
    <mc:Choice Requires="p14">
      <p:transition spd="slow" p14:dur="2000" advTm="52117"/>
    </mc:Choice>
    <mc:Fallback xmlns="">
      <p:transition spd="slow" advTm="52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E0A61-EA21-CF15-13F9-689AC0D8FBA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Snowflake Implementation – Fact Table</a:t>
            </a:r>
          </a:p>
        </p:txBody>
      </p:sp>
      <p:pic>
        <p:nvPicPr>
          <p:cNvPr id="4" name="Picture 3" descr="A computer screen shot of a computer code&#10;&#10;Description automatically generated">
            <a:extLst>
              <a:ext uri="{FF2B5EF4-FFF2-40B4-BE49-F238E27FC236}">
                <a16:creationId xmlns:a16="http://schemas.microsoft.com/office/drawing/2014/main" id="{0CF8BAB0-D3C3-FF16-AEA2-C6267CD90F0B}"/>
              </a:ext>
            </a:extLst>
          </p:cNvPr>
          <p:cNvPicPr>
            <a:picLocks noChangeAspect="1"/>
          </p:cNvPicPr>
          <p:nvPr/>
        </p:nvPicPr>
        <p:blipFill>
          <a:blip r:embed="rId5"/>
          <a:stretch>
            <a:fillRect/>
          </a:stretch>
        </p:blipFill>
        <p:spPr>
          <a:xfrm>
            <a:off x="1992626" y="1966293"/>
            <a:ext cx="8206746" cy="4452160"/>
          </a:xfrm>
          <a:prstGeom prst="rect">
            <a:avLst/>
          </a:prstGeom>
        </p:spPr>
      </p:pic>
      <p:pic>
        <p:nvPicPr>
          <p:cNvPr id="7" name="Audio 6">
            <a:hlinkClick r:id="" action="ppaction://media"/>
            <a:extLst>
              <a:ext uri="{FF2B5EF4-FFF2-40B4-BE49-F238E27FC236}">
                <a16:creationId xmlns:a16="http://schemas.microsoft.com/office/drawing/2014/main" id="{260EE851-4F85-CD07-43AC-76EE9BD952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260722"/>
      </p:ext>
    </p:extLst>
  </p:cSld>
  <p:clrMapOvr>
    <a:masterClrMapping/>
  </p:clrMapOvr>
  <mc:AlternateContent xmlns:mc="http://schemas.openxmlformats.org/markup-compatibility/2006" xmlns:p14="http://schemas.microsoft.com/office/powerpoint/2010/main">
    <mc:Choice Requires="p14">
      <p:transition spd="slow" p14:dur="2000" advTm="68270"/>
    </mc:Choice>
    <mc:Fallback xmlns="">
      <p:transition spd="slow" advTm="68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TotalTime>
  <Words>2252</Words>
  <Application>Microsoft Office PowerPoint</Application>
  <PresentationFormat>Widescreen</PresentationFormat>
  <Paragraphs>137</Paragraphs>
  <Slides>21</Slides>
  <Notes>21</Notes>
  <HiddenSlides>0</HiddenSlides>
  <MMClips>21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Data WH Mining Term Project</vt:lpstr>
      <vt:lpstr>Data Warehousing using Star/Snowflake Schemas</vt:lpstr>
      <vt:lpstr>Star Schema</vt:lpstr>
      <vt:lpstr>Star Schema Advantages/Disadvantages</vt:lpstr>
      <vt:lpstr>Star Schema Example</vt:lpstr>
      <vt:lpstr>Snowflake Schema</vt:lpstr>
      <vt:lpstr>Snowflake Schema Advantages/Disadvantages</vt:lpstr>
      <vt:lpstr>Snowflake Schema Example</vt:lpstr>
      <vt:lpstr>Snowflake Implementation – Fact Table</vt:lpstr>
      <vt:lpstr>Snowflake Implementation – Dimension Tables</vt:lpstr>
      <vt:lpstr>Snowflake ERD</vt:lpstr>
      <vt:lpstr>Star Schema</vt:lpstr>
      <vt:lpstr>Snowflake Schema Advantages/Disadvantages</vt:lpstr>
      <vt:lpstr>Main Goal</vt:lpstr>
      <vt:lpstr>ERD of Gravity_Books_Sales Database</vt:lpstr>
      <vt:lpstr>STAR SCHEMA</vt:lpstr>
      <vt:lpstr>ETL PIPELINE for dim_books table</vt:lpstr>
      <vt:lpstr>ETL  PIPELINE for dim_customer table</vt:lpstr>
      <vt:lpstr>ETL PIPELINE for dim_shipping table</vt:lpstr>
      <vt:lpstr>ETL  PIPELINE for fact_table</vt:lpstr>
      <vt:lpstr>Final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WH Mining Term Project</dc:title>
  <dc:creator>Benjamin Huus</dc:creator>
  <cp:lastModifiedBy>Lakshmi Sindhu Maddineni</cp:lastModifiedBy>
  <cp:revision>6</cp:revision>
  <dcterms:created xsi:type="dcterms:W3CDTF">2024-07-23T22:41:37Z</dcterms:created>
  <dcterms:modified xsi:type="dcterms:W3CDTF">2024-07-24T02:55:09Z</dcterms:modified>
</cp:coreProperties>
</file>